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360" r:id="rId3"/>
    <p:sldId id="365" r:id="rId4"/>
    <p:sldId id="366" r:id="rId5"/>
    <p:sldId id="367" r:id="rId6"/>
    <p:sldId id="368" r:id="rId7"/>
    <p:sldId id="369" r:id="rId8"/>
    <p:sldId id="370" r:id="rId9"/>
    <p:sldId id="371" r:id="rId10"/>
    <p:sldId id="372" r:id="rId11"/>
    <p:sldId id="373" r:id="rId12"/>
    <p:sldId id="374" r:id="rId13"/>
    <p:sldId id="375" r:id="rId14"/>
    <p:sldId id="377" r:id="rId15"/>
    <p:sldId id="303" r:id="rId16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360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7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  <p:cmAuthor id="2" name="Андрій Зайцев" initials="АЗ" lastIdx="2" clrIdx="1">
    <p:extLst>
      <p:ext uri="{19B8F6BF-5375-455C-9EA6-DF929625EA0E}">
        <p15:presenceInfo xmlns:p15="http://schemas.microsoft.com/office/powerpoint/2012/main" userId="S-1-5-21-3140274975-3124252904-1470287901-21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BF9D"/>
    <a:srgbClr val="F4CFB6"/>
    <a:srgbClr val="F0BD9A"/>
    <a:srgbClr val="E6E4E4"/>
    <a:srgbClr val="FFB9B9"/>
    <a:srgbClr val="F8F4D8"/>
    <a:srgbClr val="F6F1CE"/>
    <a:srgbClr val="FEE7E2"/>
    <a:srgbClr val="FDDAD3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6101" autoAdjust="0"/>
  </p:normalViewPr>
  <p:slideViewPr>
    <p:cSldViewPr>
      <p:cViewPr varScale="1">
        <p:scale>
          <a:sx n="99" d="100"/>
          <a:sy n="99" d="100"/>
        </p:scale>
        <p:origin x="72" y="1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109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AF97A9-2CA3-4910-B660-4A82F0F2EBC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829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.rada.gov.ua/laws/show/3353-12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bbs.ua/polis-oscpv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72976" y="4005064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30760" y="4005064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306" y="4005064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01868" y="4005064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506952" y="1772816"/>
            <a:ext cx="8712101" cy="193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Загальні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характеристики та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сновні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положення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Закону </a:t>
            </a: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“Про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обов’язкове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страхування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цивільно-правової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власників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наземних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транспортних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засобів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uk-UA" sz="28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olor logo">
            <a:extLst>
              <a:ext uri="{FF2B5EF4-FFF2-40B4-BE49-F238E27FC236}">
                <a16:creationId xmlns:a16="http://schemas.microsoft.com/office/drawing/2014/main" id="{7C412EC3-D390-4E7B-B897-A84642E7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3" y="260648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Страхова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виплата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764704"/>
            <a:ext cx="875893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b="1" dirty="0">
                <a:solidFill>
                  <a:srgbClr val="FF0000"/>
                </a:solidFill>
              </a:rPr>
              <a:t>Страхова (</a:t>
            </a:r>
            <a:r>
              <a:rPr lang="ru-RU" sz="2500" b="1" dirty="0" err="1">
                <a:solidFill>
                  <a:srgbClr val="FF0000"/>
                </a:solidFill>
              </a:rPr>
              <a:t>регламентна</a:t>
            </a:r>
            <a:r>
              <a:rPr lang="ru-RU" sz="2500" b="1" dirty="0">
                <a:solidFill>
                  <a:srgbClr val="FF0000"/>
                </a:solidFill>
              </a:rPr>
              <a:t>) </a:t>
            </a:r>
            <a:r>
              <a:rPr lang="ru-RU" sz="2500" b="1" dirty="0" err="1">
                <a:solidFill>
                  <a:srgbClr val="FF0000"/>
                </a:solidFill>
              </a:rPr>
              <a:t>виплата</a:t>
            </a:r>
            <a:r>
              <a:rPr lang="ru-RU" sz="2500" b="1" dirty="0">
                <a:solidFill>
                  <a:srgbClr val="FF0000"/>
                </a:solidFill>
              </a:rPr>
              <a:t> у </a:t>
            </a:r>
            <a:r>
              <a:rPr lang="ru-RU" sz="2500" b="1" dirty="0" err="1">
                <a:solidFill>
                  <a:srgbClr val="FF0000"/>
                </a:solidFill>
              </a:rPr>
              <a:t>разі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пошкодження</a:t>
            </a:r>
            <a:r>
              <a:rPr lang="ru-RU" sz="2500" b="1" dirty="0">
                <a:solidFill>
                  <a:srgbClr val="FF0000"/>
                </a:solidFill>
              </a:rPr>
              <a:t> транспортного </a:t>
            </a:r>
            <a:r>
              <a:rPr lang="ru-RU" sz="2500" b="1" dirty="0" err="1">
                <a:solidFill>
                  <a:srgbClr val="FF0000"/>
                </a:solidFill>
              </a:rPr>
              <a:t>засобу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розраховується</a:t>
            </a:r>
            <a:r>
              <a:rPr lang="ru-RU" sz="2500" b="1" dirty="0">
                <a:solidFill>
                  <a:srgbClr val="FF0000"/>
                </a:solidFill>
              </a:rPr>
              <a:t> як сума документально </a:t>
            </a:r>
            <a:r>
              <a:rPr lang="ru-RU" sz="2500" b="1" dirty="0" err="1">
                <a:solidFill>
                  <a:srgbClr val="FF0000"/>
                </a:solidFill>
              </a:rPr>
              <a:t>підтверджених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витрат</a:t>
            </a:r>
            <a:r>
              <a:rPr lang="ru-RU" sz="2500" b="1" dirty="0">
                <a:solidFill>
                  <a:srgbClr val="FF0000"/>
                </a:solidFill>
              </a:rPr>
              <a:t>, </a:t>
            </a:r>
            <a:r>
              <a:rPr lang="ru-RU" sz="2500" b="1" dirty="0" err="1">
                <a:solidFill>
                  <a:srgbClr val="FF0000"/>
                </a:solidFill>
              </a:rPr>
              <a:t>пов’язаних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із</a:t>
            </a:r>
            <a:r>
              <a:rPr lang="ru-RU" sz="2500" b="1" dirty="0">
                <a:solidFill>
                  <a:srgbClr val="FF0000"/>
                </a:solidFill>
              </a:rPr>
              <a:t>:</a:t>
            </a:r>
          </a:p>
          <a:p>
            <a:pPr algn="just"/>
            <a:r>
              <a:rPr lang="ru-RU" b="1" dirty="0">
                <a:solidFill>
                  <a:prstClr val="black"/>
                </a:solidFill>
              </a:rPr>
              <a:t>1) </a:t>
            </a:r>
            <a:r>
              <a:rPr lang="ru-RU" sz="2000" b="1" dirty="0" err="1">
                <a:solidFill>
                  <a:prstClr val="black"/>
                </a:solidFill>
              </a:rPr>
              <a:t>відновлювальним</a:t>
            </a:r>
            <a:r>
              <a:rPr lang="ru-RU" sz="2000" b="1" dirty="0">
                <a:solidFill>
                  <a:prstClr val="black"/>
                </a:solidFill>
              </a:rPr>
              <a:t> ремонтом </a:t>
            </a:r>
            <a:r>
              <a:rPr lang="ru-RU" sz="2000" b="1" dirty="0" err="1">
                <a:solidFill>
                  <a:prstClr val="black"/>
                </a:solidFill>
              </a:rPr>
              <a:t>пошкодженого</a:t>
            </a:r>
            <a:r>
              <a:rPr lang="ru-RU" sz="2000" b="1" dirty="0">
                <a:solidFill>
                  <a:prstClr val="black"/>
                </a:solidFill>
              </a:rPr>
              <a:t> транспортного </a:t>
            </a:r>
            <a:r>
              <a:rPr lang="ru-RU" sz="2000" b="1" dirty="0" err="1">
                <a:solidFill>
                  <a:prstClr val="black"/>
                </a:solidFill>
              </a:rPr>
              <a:t>засобу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включаючи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пошкодження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зроблені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умисно</a:t>
            </a:r>
            <a:r>
              <a:rPr lang="ru-RU" sz="2000" b="1" dirty="0">
                <a:solidFill>
                  <a:prstClr val="black"/>
                </a:solidFill>
              </a:rPr>
              <a:t> для </a:t>
            </a:r>
            <a:r>
              <a:rPr lang="ru-RU" sz="2000" b="1" dirty="0" err="1">
                <a:solidFill>
                  <a:prstClr val="black"/>
                </a:solidFill>
              </a:rPr>
              <a:t>врятування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потерпілих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осіб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внаслідок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дорожньо-транспортної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пригоди</a:t>
            </a:r>
            <a:r>
              <a:rPr lang="ru-RU" sz="2000" b="1" dirty="0">
                <a:solidFill>
                  <a:prstClr val="black"/>
                </a:solidFill>
              </a:rPr>
              <a:t>, у порядку, </a:t>
            </a:r>
            <a:r>
              <a:rPr lang="ru-RU" sz="2000" b="1" dirty="0" err="1">
                <a:solidFill>
                  <a:prstClr val="black"/>
                </a:solidFill>
              </a:rPr>
              <a:t>визначеному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частинами</a:t>
            </a:r>
            <a:r>
              <a:rPr lang="ru-RU" sz="2000" b="1" dirty="0">
                <a:solidFill>
                  <a:prstClr val="black"/>
                </a:solidFill>
              </a:rPr>
              <a:t> другою і </a:t>
            </a:r>
            <a:r>
              <a:rPr lang="ru-RU" sz="2000" b="1" dirty="0" err="1">
                <a:solidFill>
                  <a:prstClr val="black"/>
                </a:solidFill>
              </a:rPr>
              <a:t>третьою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цієї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статті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pPr algn="just"/>
            <a:r>
              <a:rPr lang="ru-RU" sz="2000" b="1" dirty="0">
                <a:solidFill>
                  <a:prstClr val="black"/>
                </a:solidFill>
              </a:rPr>
              <a:t>2) </a:t>
            </a:r>
            <a:r>
              <a:rPr lang="ru-RU" sz="2000" b="1" dirty="0" err="1">
                <a:solidFill>
                  <a:prstClr val="black"/>
                </a:solidFill>
              </a:rPr>
              <a:t>евакуацією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доставкою</a:t>
            </a:r>
            <a:r>
              <a:rPr lang="ru-RU" sz="2000" b="1" dirty="0">
                <a:solidFill>
                  <a:prstClr val="black"/>
                </a:solidFill>
              </a:rPr>
              <a:t>) транспортного </a:t>
            </a:r>
            <a:r>
              <a:rPr lang="ru-RU" sz="2000" b="1" dirty="0" err="1">
                <a:solidFill>
                  <a:prstClr val="black"/>
                </a:solidFill>
              </a:rPr>
              <a:t>засобу</a:t>
            </a:r>
            <a:r>
              <a:rPr lang="ru-RU" sz="2000" b="1" dirty="0">
                <a:solidFill>
                  <a:prstClr val="black"/>
                </a:solidFill>
              </a:rPr>
              <a:t> в межах 150 </a:t>
            </a:r>
            <a:r>
              <a:rPr lang="ru-RU" sz="2000" b="1" dirty="0" err="1">
                <a:solidFill>
                  <a:prstClr val="black"/>
                </a:solidFill>
              </a:rPr>
              <a:t>кілометрів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якщо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інша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відстань</a:t>
            </a:r>
            <a:r>
              <a:rPr lang="ru-RU" sz="2000" b="1" dirty="0">
                <a:solidFill>
                  <a:prstClr val="black"/>
                </a:solidFill>
              </a:rPr>
              <a:t> не </a:t>
            </a:r>
            <a:r>
              <a:rPr lang="ru-RU" sz="2000" b="1" dirty="0" err="1">
                <a:solidFill>
                  <a:prstClr val="black"/>
                </a:solidFill>
              </a:rPr>
              <a:t>погоджена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між</a:t>
            </a:r>
            <a:r>
              <a:rPr lang="ru-RU" sz="2000" b="1" dirty="0">
                <a:solidFill>
                  <a:prstClr val="black"/>
                </a:solidFill>
              </a:rPr>
              <a:t> страховиком (МТСБУ) та </a:t>
            </a:r>
            <a:r>
              <a:rPr lang="ru-RU" sz="2000" b="1" dirty="0" err="1">
                <a:solidFill>
                  <a:prstClr val="black"/>
                </a:solidFill>
              </a:rPr>
              <a:t>потерпілою</a:t>
            </a:r>
            <a:r>
              <a:rPr lang="ru-RU" sz="2000" b="1" dirty="0">
                <a:solidFill>
                  <a:prstClr val="black"/>
                </a:solidFill>
              </a:rPr>
              <a:t> особою) </a:t>
            </a:r>
            <a:r>
              <a:rPr lang="ru-RU" sz="2000" b="1" dirty="0" err="1">
                <a:solidFill>
                  <a:prstClr val="black"/>
                </a:solidFill>
              </a:rPr>
              <a:t>від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дорожньо-транспортної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пригоди</a:t>
            </a:r>
            <a:r>
              <a:rPr lang="ru-RU" sz="2000" b="1" dirty="0">
                <a:solidFill>
                  <a:prstClr val="black"/>
                </a:solidFill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</a:rPr>
              <a:t>території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України</a:t>
            </a:r>
            <a:r>
              <a:rPr lang="ru-RU" sz="2000" b="1" dirty="0">
                <a:solidFill>
                  <a:prstClr val="black"/>
                </a:solidFill>
              </a:rPr>
              <a:t> до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проживання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потерпілої</a:t>
            </a:r>
            <a:r>
              <a:rPr lang="ru-RU" sz="2000" b="1" dirty="0">
                <a:solidFill>
                  <a:prstClr val="black"/>
                </a:solidFill>
              </a:rPr>
              <a:t> особи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до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стоянки на </a:t>
            </a:r>
            <a:r>
              <a:rPr lang="ru-RU" sz="2000" b="1" dirty="0" err="1">
                <a:solidFill>
                  <a:prstClr val="black"/>
                </a:solidFill>
              </a:rPr>
              <a:t>території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України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до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здійснення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відновлювального</a:t>
            </a:r>
            <a:r>
              <a:rPr lang="ru-RU" sz="2000" b="1" dirty="0">
                <a:solidFill>
                  <a:prstClr val="black"/>
                </a:solidFill>
              </a:rPr>
              <a:t> ремонту на </a:t>
            </a:r>
            <a:r>
              <a:rPr lang="ru-RU" sz="2000" b="1" dirty="0" err="1">
                <a:solidFill>
                  <a:prstClr val="black"/>
                </a:solidFill>
              </a:rPr>
              <a:t>території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України</a:t>
            </a:r>
            <a:r>
              <a:rPr lang="ru-RU" sz="2000" b="1" dirty="0">
                <a:solidFill>
                  <a:prstClr val="black"/>
                </a:solidFill>
              </a:rPr>
              <a:t>, а </a:t>
            </a:r>
            <a:r>
              <a:rPr lang="ru-RU" sz="2000" b="1" dirty="0" err="1">
                <a:solidFill>
                  <a:prstClr val="black"/>
                </a:solidFill>
              </a:rPr>
              <a:t>також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проживання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потерпілої</a:t>
            </a:r>
            <a:r>
              <a:rPr lang="ru-RU" sz="2000" b="1" dirty="0">
                <a:solidFill>
                  <a:prstClr val="black"/>
                </a:solidFill>
              </a:rPr>
              <a:t> особи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стоянки на </a:t>
            </a:r>
            <a:r>
              <a:rPr lang="ru-RU" sz="2000" b="1" dirty="0" err="1">
                <a:solidFill>
                  <a:prstClr val="black"/>
                </a:solidFill>
              </a:rPr>
              <a:t>території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України</a:t>
            </a:r>
            <a:r>
              <a:rPr lang="ru-RU" sz="2000" b="1" dirty="0">
                <a:solidFill>
                  <a:prstClr val="black"/>
                </a:solidFill>
              </a:rPr>
              <a:t> до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здійснення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відновлювального</a:t>
            </a:r>
            <a:r>
              <a:rPr lang="ru-RU" sz="2000" b="1" dirty="0">
                <a:solidFill>
                  <a:prstClr val="black"/>
                </a:solidFill>
              </a:rPr>
              <a:t> ремонту на </a:t>
            </a:r>
            <a:r>
              <a:rPr lang="ru-RU" sz="2000" b="1" dirty="0" err="1">
                <a:solidFill>
                  <a:prstClr val="black"/>
                </a:solidFill>
              </a:rPr>
              <a:t>території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України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pPr algn="just"/>
            <a:r>
              <a:rPr lang="ru-RU" sz="2000" b="1" dirty="0">
                <a:solidFill>
                  <a:prstClr val="black"/>
                </a:solidFill>
              </a:rPr>
              <a:t>3) оплатою </a:t>
            </a:r>
            <a:r>
              <a:rPr lang="ru-RU" sz="2000" b="1" dirty="0" err="1">
                <a:solidFill>
                  <a:prstClr val="black"/>
                </a:solidFill>
              </a:rPr>
              <a:t>послуг</a:t>
            </a:r>
            <a:r>
              <a:rPr lang="ru-RU" sz="2000" b="1" dirty="0">
                <a:solidFill>
                  <a:prstClr val="black"/>
                </a:solidFill>
              </a:rPr>
              <a:t> стоянки, </a:t>
            </a:r>
            <a:r>
              <a:rPr lang="ru-RU" sz="2000" b="1" dirty="0" err="1">
                <a:solidFill>
                  <a:prstClr val="black"/>
                </a:solidFill>
              </a:rPr>
              <a:t>якщо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транспортний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засіб</a:t>
            </a:r>
            <a:r>
              <a:rPr lang="ru-RU" sz="2000" b="1" dirty="0">
                <a:solidFill>
                  <a:prstClr val="black"/>
                </a:solidFill>
              </a:rPr>
              <a:t> з </a:t>
            </a:r>
            <a:r>
              <a:rPr lang="ru-RU" sz="2000" b="1" dirty="0" err="1">
                <a:solidFill>
                  <a:prstClr val="black"/>
                </a:solidFill>
              </a:rPr>
              <a:t>поважних</a:t>
            </a:r>
            <a:r>
              <a:rPr lang="ru-RU" sz="2000" b="1" dirty="0">
                <a:solidFill>
                  <a:prstClr val="black"/>
                </a:solidFill>
              </a:rPr>
              <a:t> причин </a:t>
            </a:r>
            <a:r>
              <a:rPr lang="ru-RU" sz="2000" b="1" dirty="0" err="1">
                <a:solidFill>
                  <a:prstClr val="black"/>
                </a:solidFill>
              </a:rPr>
              <a:t>необхідно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перемістити</a:t>
            </a:r>
            <a:r>
              <a:rPr lang="ru-RU" sz="2000" b="1" dirty="0">
                <a:solidFill>
                  <a:prstClr val="black"/>
                </a:solidFill>
              </a:rPr>
              <a:t> на стоянку, але не </a:t>
            </a:r>
            <a:r>
              <a:rPr lang="ru-RU" sz="2000" b="1" dirty="0" err="1">
                <a:solidFill>
                  <a:prstClr val="black"/>
                </a:solidFill>
              </a:rPr>
              <a:t>більше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ніж</a:t>
            </a:r>
            <a:r>
              <a:rPr lang="ru-RU" sz="2000" b="1" dirty="0">
                <a:solidFill>
                  <a:prstClr val="black"/>
                </a:solidFill>
              </a:rPr>
              <a:t> до </a:t>
            </a:r>
            <a:r>
              <a:rPr lang="ru-RU" sz="2000" b="1" dirty="0" err="1">
                <a:solidFill>
                  <a:prstClr val="black"/>
                </a:solidFill>
              </a:rPr>
              <a:t>дати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отримання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страхової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виплати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1498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Вартість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відновлювального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ремонту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2480" y="500042"/>
            <a:ext cx="9433048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>
                <a:solidFill>
                  <a:srgbClr val="FF0000"/>
                </a:solidFill>
              </a:rPr>
              <a:t>Вартість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відновлювального</a:t>
            </a:r>
            <a:r>
              <a:rPr lang="ru-RU" sz="2000" b="1" dirty="0">
                <a:solidFill>
                  <a:srgbClr val="FF0000"/>
                </a:solidFill>
              </a:rPr>
              <a:t> ремонту </a:t>
            </a:r>
            <a:r>
              <a:rPr lang="ru-RU" sz="2000" b="1" dirty="0" err="1">
                <a:solidFill>
                  <a:srgbClr val="FF0000"/>
                </a:solidFill>
              </a:rPr>
              <a:t>пошкодженого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uk-UA" sz="2000" b="1" dirty="0">
                <a:solidFill>
                  <a:srgbClr val="FF0000"/>
                </a:solidFill>
              </a:rPr>
              <a:t>ТЗ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включає</a:t>
            </a:r>
            <a:r>
              <a:rPr lang="ru-RU" sz="2000" b="1" dirty="0">
                <a:solidFill>
                  <a:srgbClr val="FF0000"/>
                </a:solidFill>
              </a:rPr>
              <a:t>:</a:t>
            </a:r>
            <a:endParaRPr lang="en-US" sz="2000" b="1" dirty="0">
              <a:solidFill>
                <a:srgbClr val="FF0000"/>
              </a:solidFill>
            </a:endParaRPr>
          </a:p>
          <a:p>
            <a:pPr algn="just"/>
            <a:r>
              <a:rPr lang="en-US" sz="2000" b="1" dirty="0"/>
              <a:t>- </a:t>
            </a:r>
            <a:r>
              <a:rPr lang="ru-RU" b="1" dirty="0" err="1">
                <a:solidFill>
                  <a:prstClr val="black"/>
                </a:solidFill>
              </a:rPr>
              <a:t>вартість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складових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частин</a:t>
            </a:r>
            <a:r>
              <a:rPr lang="ru-RU" b="1" dirty="0">
                <a:solidFill>
                  <a:prstClr val="black"/>
                </a:solidFill>
              </a:rPr>
              <a:t> (деталей) транспортного </a:t>
            </a:r>
            <a:r>
              <a:rPr lang="ru-RU" b="1" dirty="0" err="1">
                <a:solidFill>
                  <a:prstClr val="black"/>
                </a:solidFill>
              </a:rPr>
              <a:t>засобу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потребують</a:t>
            </a:r>
            <a:r>
              <a:rPr lang="ru-RU" b="1" dirty="0">
                <a:solidFill>
                  <a:prstClr val="black"/>
                </a:solidFill>
              </a:rPr>
              <a:t> ремонту (</a:t>
            </a:r>
            <a:r>
              <a:rPr lang="ru-RU" b="1" dirty="0" err="1">
                <a:solidFill>
                  <a:prstClr val="black"/>
                </a:solidFill>
              </a:rPr>
              <a:t>заміни</a:t>
            </a:r>
            <a:r>
              <a:rPr lang="ru-RU" b="1" dirty="0">
                <a:solidFill>
                  <a:prstClr val="black"/>
                </a:solidFill>
              </a:rPr>
              <a:t>) у </a:t>
            </a:r>
            <a:r>
              <a:rPr lang="ru-RU" b="1" dirty="0" err="1">
                <a:solidFill>
                  <a:prstClr val="black"/>
                </a:solidFill>
              </a:rPr>
              <a:t>зв’язку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їх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пошкодженням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внаслідок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дорожньо-транспортної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пригоди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відповідно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переліку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визначеного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підставі</a:t>
            </a:r>
            <a:r>
              <a:rPr lang="ru-RU" b="1" dirty="0">
                <a:solidFill>
                  <a:prstClr val="black"/>
                </a:solidFill>
              </a:rPr>
              <a:t> акта </a:t>
            </a:r>
            <a:r>
              <a:rPr lang="ru-RU" b="1" dirty="0" err="1">
                <a:solidFill>
                  <a:prstClr val="black"/>
                </a:solidFill>
              </a:rPr>
              <a:t>огляду</a:t>
            </a:r>
            <a:r>
              <a:rPr lang="ru-RU" b="1" dirty="0">
                <a:solidFill>
                  <a:prstClr val="black"/>
                </a:solidFill>
              </a:rPr>
              <a:t> транспортного </a:t>
            </a:r>
            <a:r>
              <a:rPr lang="ru-RU" b="1" dirty="0" err="1">
                <a:solidFill>
                  <a:prstClr val="black"/>
                </a:solidFill>
              </a:rPr>
              <a:t>засобу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складеного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представником</a:t>
            </a:r>
            <a:r>
              <a:rPr lang="ru-RU" b="1" dirty="0">
                <a:solidFill>
                  <a:prstClr val="black"/>
                </a:solidFill>
              </a:rPr>
              <a:t> страховика,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висновку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суб’єкта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оціночної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діяльності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оцінювача</a:t>
            </a:r>
            <a:r>
              <a:rPr lang="ru-RU" b="1" dirty="0">
                <a:solidFill>
                  <a:prstClr val="black"/>
                </a:solidFill>
              </a:rPr>
              <a:t>, судового </a:t>
            </a:r>
            <a:r>
              <a:rPr lang="ru-RU" b="1" dirty="0" err="1">
                <a:solidFill>
                  <a:prstClr val="black"/>
                </a:solidFill>
              </a:rPr>
              <a:t>експерта</a:t>
            </a:r>
            <a:r>
              <a:rPr lang="ru-RU" b="1" dirty="0">
                <a:solidFill>
                  <a:prstClr val="black"/>
                </a:solidFill>
              </a:rPr>
              <a:t>, а </a:t>
            </a:r>
            <a:r>
              <a:rPr lang="ru-RU" b="1" dirty="0" err="1">
                <a:solidFill>
                  <a:prstClr val="black"/>
                </a:solidFill>
              </a:rPr>
              <a:t>також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вартість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матеріалів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необхідних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здійснення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відповідного</a:t>
            </a:r>
            <a:r>
              <a:rPr lang="ru-RU" b="1" dirty="0">
                <a:solidFill>
                  <a:prstClr val="black"/>
                </a:solidFill>
              </a:rPr>
              <a:t> ремонту;</a:t>
            </a:r>
            <a:endParaRPr lang="en-US" b="1" dirty="0">
              <a:solidFill>
                <a:prstClr val="black"/>
              </a:solidFill>
            </a:endParaRPr>
          </a:p>
          <a:p>
            <a:pPr marL="457200" indent="-457200" algn="just">
              <a:buAutoNum type="arabicParenR"/>
            </a:pPr>
            <a:endParaRPr lang="ru-RU" sz="500" b="1" dirty="0">
              <a:solidFill>
                <a:prstClr val="black"/>
              </a:solidFill>
            </a:endParaRPr>
          </a:p>
          <a:p>
            <a:pPr algn="just"/>
            <a:r>
              <a:rPr lang="en-US" b="1" dirty="0">
                <a:solidFill>
                  <a:prstClr val="black"/>
                </a:solidFill>
              </a:rPr>
              <a:t>- </a:t>
            </a:r>
            <a:r>
              <a:rPr lang="ru-RU" b="1" dirty="0" err="1">
                <a:solidFill>
                  <a:prstClr val="black"/>
                </a:solidFill>
              </a:rPr>
              <a:t>вартість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робіт</a:t>
            </a:r>
            <a:r>
              <a:rPr lang="ru-RU" b="1" dirty="0">
                <a:solidFill>
                  <a:prstClr val="black"/>
                </a:solidFill>
              </a:rPr>
              <a:t> з ремонту (</a:t>
            </a:r>
            <a:r>
              <a:rPr lang="ru-RU" b="1" dirty="0" err="1">
                <a:solidFill>
                  <a:prstClr val="black"/>
                </a:solidFill>
              </a:rPr>
              <a:t>заміни</a:t>
            </a:r>
            <a:r>
              <a:rPr lang="ru-RU" b="1" dirty="0">
                <a:solidFill>
                  <a:prstClr val="black"/>
                </a:solidFill>
              </a:rPr>
              <a:t>) </a:t>
            </a:r>
            <a:r>
              <a:rPr lang="ru-RU" b="1" dirty="0" err="1">
                <a:solidFill>
                  <a:prstClr val="black"/>
                </a:solidFill>
              </a:rPr>
              <a:t>складових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частин</a:t>
            </a:r>
            <a:r>
              <a:rPr lang="ru-RU" b="1" dirty="0">
                <a:solidFill>
                  <a:prstClr val="black"/>
                </a:solidFill>
              </a:rPr>
              <a:t> (деталей) транспортного </a:t>
            </a:r>
            <a:r>
              <a:rPr lang="ru-RU" b="1" dirty="0" err="1">
                <a:solidFill>
                  <a:prstClr val="black"/>
                </a:solidFill>
              </a:rPr>
              <a:t>засобу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потребують</a:t>
            </a:r>
            <a:r>
              <a:rPr lang="ru-RU" b="1" dirty="0">
                <a:solidFill>
                  <a:prstClr val="black"/>
                </a:solidFill>
              </a:rPr>
              <a:t> ремонту (</a:t>
            </a:r>
            <a:r>
              <a:rPr lang="ru-RU" b="1" dirty="0" err="1">
                <a:solidFill>
                  <a:prstClr val="black"/>
                </a:solidFill>
              </a:rPr>
              <a:t>заміни</a:t>
            </a:r>
            <a:r>
              <a:rPr lang="ru-RU" b="1" dirty="0">
                <a:solidFill>
                  <a:prstClr val="black"/>
                </a:solidFill>
              </a:rPr>
              <a:t>) у </a:t>
            </a:r>
            <a:r>
              <a:rPr lang="ru-RU" b="1" dirty="0" err="1">
                <a:solidFill>
                  <a:prstClr val="black"/>
                </a:solidFill>
              </a:rPr>
              <a:t>зв’язку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їх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пошкодженням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внаслідок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дорожньо-транспортної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пригоди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відповідно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переліку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передбаченого</a:t>
            </a:r>
            <a:r>
              <a:rPr lang="ru-RU" b="1" dirty="0">
                <a:solidFill>
                  <a:prstClr val="black"/>
                </a:solidFill>
              </a:rPr>
              <a:t> пунктом 1 </a:t>
            </a:r>
            <a:r>
              <a:rPr lang="ru-RU" b="1" dirty="0" err="1">
                <a:solidFill>
                  <a:prstClr val="black"/>
                </a:solidFill>
              </a:rPr>
              <a:t>цієї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частини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  <a:endParaRPr lang="en-US" b="1" dirty="0">
              <a:solidFill>
                <a:prstClr val="black"/>
              </a:solidFill>
            </a:endParaRPr>
          </a:p>
          <a:p>
            <a:pPr marL="457200" indent="-457200" algn="just">
              <a:buAutoNum type="arabicParenR"/>
            </a:pPr>
            <a:endParaRPr lang="en-US" sz="500" b="1" dirty="0">
              <a:solidFill>
                <a:prstClr val="black"/>
              </a:solidFill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b="1" dirty="0">
                <a:solidFill>
                  <a:srgbClr val="C00000"/>
                </a:solidFill>
              </a:rPr>
              <a:t>Для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, строк </a:t>
            </a:r>
            <a:r>
              <a:rPr lang="ru-RU" b="1" dirty="0" err="1">
                <a:solidFill>
                  <a:srgbClr val="C00000"/>
                </a:solidFill>
              </a:rPr>
              <a:t>експлуатації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якого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настання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дорожньо-транспортної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пригоди</a:t>
            </a:r>
            <a:r>
              <a:rPr lang="ru-RU" b="1" dirty="0">
                <a:solidFill>
                  <a:srgbClr val="C00000"/>
                </a:solidFill>
              </a:rPr>
              <a:t> не </a:t>
            </a:r>
            <a:r>
              <a:rPr lang="ru-RU" b="1" dirty="0" err="1">
                <a:solidFill>
                  <a:srgbClr val="C00000"/>
                </a:solidFill>
              </a:rPr>
              <a:t>перевищує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п’ять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років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щодо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якого</a:t>
            </a:r>
            <a:r>
              <a:rPr lang="ru-RU" b="1" dirty="0">
                <a:solidFill>
                  <a:srgbClr val="C00000"/>
                </a:solidFill>
              </a:rPr>
              <a:t> є </a:t>
            </a:r>
            <a:r>
              <a:rPr lang="ru-RU" b="1" dirty="0" err="1">
                <a:solidFill>
                  <a:srgbClr val="C00000"/>
                </a:solidFill>
              </a:rPr>
              <a:t>чинними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гарантійні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зобов’язання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виробника</a:t>
            </a:r>
            <a:r>
              <a:rPr lang="ru-RU" b="1" dirty="0">
                <a:solidFill>
                  <a:srgbClr val="C00000"/>
                </a:solidFill>
              </a:rPr>
              <a:t>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, за </a:t>
            </a:r>
            <a:r>
              <a:rPr lang="ru-RU" b="1" dirty="0" err="1">
                <a:solidFill>
                  <a:srgbClr val="C00000"/>
                </a:solidFill>
              </a:rPr>
              <a:t>умови</a:t>
            </a:r>
            <a:r>
              <a:rPr lang="ru-RU" b="1" dirty="0">
                <a:solidFill>
                  <a:srgbClr val="C00000"/>
                </a:solidFill>
              </a:rPr>
              <a:t> документального </a:t>
            </a:r>
            <a:r>
              <a:rPr lang="ru-RU" b="1" dirty="0" err="1">
                <a:solidFill>
                  <a:srgbClr val="C00000"/>
                </a:solidFill>
              </a:rPr>
              <a:t>підтвердження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їх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чинності</a:t>
            </a:r>
            <a:r>
              <a:rPr lang="ru-RU" b="1" dirty="0">
                <a:solidFill>
                  <a:srgbClr val="C00000"/>
                </a:solidFill>
              </a:rPr>
              <a:t>, до </a:t>
            </a:r>
            <a:r>
              <a:rPr lang="ru-RU" b="1" dirty="0" err="1">
                <a:solidFill>
                  <a:srgbClr val="C00000"/>
                </a:solidFill>
              </a:rPr>
              <a:t>розрахунку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вартості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складових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</a:t>
            </a:r>
            <a:r>
              <a:rPr lang="ru-RU" b="1" dirty="0">
                <a:solidFill>
                  <a:srgbClr val="C00000"/>
                </a:solidFill>
              </a:rPr>
              <a:t> (деталей)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потребують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заміни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новими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включається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вартість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невживаних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складових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</a:t>
            </a:r>
            <a:r>
              <a:rPr lang="ru-RU" b="1" dirty="0">
                <a:solidFill>
                  <a:srgbClr val="C00000"/>
                </a:solidFill>
              </a:rPr>
              <a:t> (деталей), </a:t>
            </a:r>
            <a:r>
              <a:rPr lang="ru-RU" b="1" dirty="0" err="1">
                <a:solidFill>
                  <a:srgbClr val="C00000"/>
                </a:solidFill>
              </a:rPr>
              <a:t>дозволених</a:t>
            </a:r>
            <a:r>
              <a:rPr lang="ru-RU" b="1" dirty="0">
                <a:solidFill>
                  <a:srgbClr val="C00000"/>
                </a:solidFill>
              </a:rPr>
              <a:t> заводом-</a:t>
            </a:r>
            <a:r>
              <a:rPr lang="ru-RU" b="1" dirty="0" err="1">
                <a:solidFill>
                  <a:srgbClr val="C00000"/>
                </a:solidFill>
              </a:rPr>
              <a:t>виробником</a:t>
            </a:r>
            <a:r>
              <a:rPr lang="ru-RU" b="1" dirty="0">
                <a:solidFill>
                  <a:srgbClr val="C00000"/>
                </a:solidFill>
              </a:rPr>
              <a:t> для </a:t>
            </a:r>
            <a:r>
              <a:rPr lang="ru-RU" b="1" dirty="0" err="1">
                <a:solidFill>
                  <a:srgbClr val="C00000"/>
                </a:solidFill>
              </a:rPr>
              <a:t>обслуговування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транспортних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засобів</a:t>
            </a:r>
            <a:r>
              <a:rPr lang="ru-RU" b="1" dirty="0">
                <a:solidFill>
                  <a:srgbClr val="C00000"/>
                </a:solidFill>
              </a:rPr>
              <a:t>. </a:t>
            </a:r>
            <a:endParaRPr lang="en-US" b="1" dirty="0">
              <a:solidFill>
                <a:srgbClr val="C00000"/>
              </a:solidFill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b="1" dirty="0">
                <a:solidFill>
                  <a:srgbClr val="C00000"/>
                </a:solidFill>
              </a:rPr>
              <a:t>Для </a:t>
            </a:r>
            <a:r>
              <a:rPr lang="ru-RU" b="1" dirty="0" err="1">
                <a:solidFill>
                  <a:srgbClr val="C00000"/>
                </a:solidFill>
              </a:rPr>
              <a:t>інших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транспортних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засобів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розрахунку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вартості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складових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</a:t>
            </a:r>
            <a:r>
              <a:rPr lang="ru-RU" b="1" dirty="0">
                <a:solidFill>
                  <a:srgbClr val="C00000"/>
                </a:solidFill>
              </a:rPr>
              <a:t> (деталей)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потребують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заміни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може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включатися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вартість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складових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</a:t>
            </a:r>
            <a:r>
              <a:rPr lang="ru-RU" b="1" dirty="0">
                <a:solidFill>
                  <a:srgbClr val="C00000"/>
                </a:solidFill>
              </a:rPr>
              <a:t> (деталей)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відповідають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технічним</a:t>
            </a:r>
            <a:r>
              <a:rPr lang="ru-RU" b="1" dirty="0">
                <a:solidFill>
                  <a:srgbClr val="C00000"/>
                </a:solidFill>
              </a:rPr>
              <a:t> характеристикам такого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 та є аналогом </a:t>
            </a:r>
            <a:r>
              <a:rPr lang="ru-RU" b="1" dirty="0" err="1">
                <a:solidFill>
                  <a:srgbClr val="C00000"/>
                </a:solidFill>
              </a:rPr>
              <a:t>оригінальних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складових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</a:t>
            </a:r>
            <a:r>
              <a:rPr lang="ru-RU" b="1" dirty="0">
                <a:solidFill>
                  <a:srgbClr val="C00000"/>
                </a:solidFill>
              </a:rPr>
              <a:t> (деталей)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.</a:t>
            </a:r>
          </a:p>
          <a:p>
            <a:pPr marL="457200" indent="-457200" algn="just">
              <a:buFontTx/>
              <a:buChar char="-"/>
            </a:pP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498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зміни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законі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про ОСЦПВ з 01.01.2025 року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205844"/>
              </p:ext>
            </p:extLst>
          </p:nvPr>
        </p:nvGraphicFramePr>
        <p:xfrm>
          <a:off x="632520" y="692696"/>
          <a:ext cx="8352928" cy="5570538"/>
        </p:xfrm>
        <a:graphic>
          <a:graphicData uri="http://schemas.openxmlformats.org/drawingml/2006/table">
            <a:tbl>
              <a:tblPr firstRow="1" firstCol="1" bandRow="1"/>
              <a:tblGrid>
                <a:gridCol w="4176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9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5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Умови, які діють до 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Нові умови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08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Страхова сума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6252">
                <a:tc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(Ліміт відповідальності)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750"/>
                        </a:spcAft>
                        <a:buFont typeface="+mj-lt"/>
                        <a:buAutoNum type="arabicParenR"/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 шкоду,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заподіяну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життю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та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здоров’ю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750"/>
                        </a:spcAft>
                      </a:pPr>
                      <a:r>
                        <a:rPr lang="uk-UA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320 тисяч гривень</a:t>
                      </a:r>
                      <a:r>
                        <a:rPr lang="uk-UA" sz="18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одну потерпілу особу незалежно від кількості потерпілих 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за шкоду,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заподіяну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майну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750"/>
                        </a:spcAft>
                      </a:pPr>
                      <a:r>
                        <a:rPr lang="uk-UA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тисяч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гривень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8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одну потерпілу особу але не більше 5-кратної страхової суми на 1 страховий випадок;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uk-UA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(Ліміт відповідальності)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750"/>
                        </a:spcAft>
                        <a:buFont typeface="+mj-lt"/>
                        <a:buAutoNum type="arabicParenR"/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 шкоду,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заподіяну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життю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та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здоров’ю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4765" indent="-24765" algn="just"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500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тисяч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гривень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одну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особу та 5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мільйонів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гривень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один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страховий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випадок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незалежно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кількості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4765" indent="-24765" algn="just"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за шкоду,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заподіяну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майну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4765" indent="-24765" algn="just"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250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тисяч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гривень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одну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особу та 1,25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мільйона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гривень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один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страховий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випадок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незалежно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кількості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898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зміни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законі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про ОСЦПВ з 01.01.2025 року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621325"/>
              </p:ext>
            </p:extLst>
          </p:nvPr>
        </p:nvGraphicFramePr>
        <p:xfrm>
          <a:off x="920552" y="692696"/>
          <a:ext cx="8208912" cy="3228304"/>
        </p:xfrm>
        <a:graphic>
          <a:graphicData uri="http://schemas.openxmlformats.org/drawingml/2006/table">
            <a:tbl>
              <a:tblPr firstRow="1" firstCol="1" bandRow="1"/>
              <a:tblGrid>
                <a:gridCol w="4176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5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Умови, які діють до 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Нові умови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08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Розрахунок страхового відшкодування 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5294">
                <a:tc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врахуванням зносу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Ст</a:t>
                      </a:r>
                      <a:r>
                        <a:rPr lang="ru-RU" sz="2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29. Закону «Про ОСЦПВ»</a:t>
                      </a:r>
                      <a:endParaRPr lang="ru-RU" sz="25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0" algn="ctr">
                        <a:spcAft>
                          <a:spcPts val="750"/>
                        </a:spcAft>
                      </a:pPr>
                      <a:r>
                        <a:rPr lang="uk-UA" sz="25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без врахування зносу</a:t>
                      </a:r>
                      <a:endParaRPr lang="ru-RU" sz="25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r>
                        <a:rPr lang="uk-UA" sz="25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5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</a:t>
                      </a:r>
                      <a:r>
                        <a:rPr lang="uk-UA" sz="25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27.  Закону «Про ОСЦПВ»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275594"/>
              </p:ext>
            </p:extLst>
          </p:nvPr>
        </p:nvGraphicFramePr>
        <p:xfrm>
          <a:off x="920552" y="3933056"/>
          <a:ext cx="8208912" cy="2484972"/>
        </p:xfrm>
        <a:graphic>
          <a:graphicData uri="http://schemas.openxmlformats.org/drawingml/2006/table">
            <a:tbl>
              <a:tblPr firstRow="1" firstCol="1" bandRow="1"/>
              <a:tblGrid>
                <a:gridCol w="4176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83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Застосування </a:t>
                      </a:r>
                      <a:r>
                        <a:rPr lang="uk-UA" sz="25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франшизи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5136">
                <a:tc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25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 грн., 1600,00 </a:t>
                      </a:r>
                      <a:r>
                        <a:rPr lang="uk-UA" sz="25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</a:p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3200, 00 грн.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0" algn="ctr">
                        <a:spcAft>
                          <a:spcPts val="750"/>
                        </a:spcAft>
                      </a:pPr>
                      <a:endParaRPr lang="uk-UA" sz="2500" b="1" u="sng" dirty="0">
                        <a:solidFill>
                          <a:srgbClr val="333333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285750" algn="ctr">
                        <a:spcAft>
                          <a:spcPts val="750"/>
                        </a:spcAft>
                      </a:pPr>
                      <a:r>
                        <a:rPr lang="uk-UA" sz="2500" b="1" u="sng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ЗАБОРОНЕНО</a:t>
                      </a:r>
                      <a:endParaRPr lang="ru-RU" sz="25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344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зміни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законі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про ОСЦПВ з 01.01.2025 року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075009"/>
              </p:ext>
            </p:extLst>
          </p:nvPr>
        </p:nvGraphicFramePr>
        <p:xfrm>
          <a:off x="848544" y="1052736"/>
          <a:ext cx="8352928" cy="4721469"/>
        </p:xfrm>
        <a:graphic>
          <a:graphicData uri="http://schemas.openxmlformats.org/drawingml/2006/table">
            <a:tbl>
              <a:tblPr firstRow="1" firstCol="1" bandRow="1"/>
              <a:tblGrid>
                <a:gridCol w="4176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9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5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Умови, які діють до 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Нові умови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08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Європротокол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1206">
                <a:tc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Ліміт 80 000 </a:t>
                      </a:r>
                      <a:r>
                        <a:rPr lang="uk-UA" sz="25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0" algn="ctr">
                        <a:spcAft>
                          <a:spcPts val="750"/>
                        </a:spcAft>
                      </a:pPr>
                      <a:endParaRPr lang="uk-UA" sz="2500" b="1" dirty="0">
                        <a:solidFill>
                          <a:srgbClr val="333333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285750" algn="ctr">
                        <a:spcAft>
                          <a:spcPts val="750"/>
                        </a:spcAft>
                      </a:pPr>
                      <a:r>
                        <a:rPr lang="uk-UA" sz="25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БЕЗ</a:t>
                      </a:r>
                      <a:r>
                        <a:rPr lang="uk-UA" sz="2500" b="1" baseline="0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ЛІМІТУ</a:t>
                      </a:r>
                      <a:endParaRPr lang="ru-RU" sz="25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694">
                <a:tc gridSpan="2"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kern="12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Пряме врегулювання</a:t>
                      </a:r>
                      <a:endParaRPr lang="ru-RU" sz="2500" b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BF9D"/>
                    </a:solidFill>
                  </a:tcPr>
                </a:tc>
                <a:tc hMerge="1">
                  <a:txBody>
                    <a:bodyPr/>
                    <a:lstStyle/>
                    <a:p>
                      <a:pPr indent="285750" algn="ctr">
                        <a:spcAft>
                          <a:spcPts val="75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5294">
                <a:tc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Тільки для клієнтів Страховиків учасників Договору про пряме врегулювання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0" algn="ctr">
                        <a:spcAft>
                          <a:spcPts val="750"/>
                        </a:spcAft>
                      </a:pPr>
                      <a:r>
                        <a:rPr lang="uk-UA" sz="25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Для клієнтів всіх Страховиків, які є членами МТСБУ</a:t>
                      </a:r>
                      <a:endParaRPr lang="ru-RU" sz="25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009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Закон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“Про ОСЦПВ” </a:t>
            </a:r>
            <a:endParaRPr lang="uk-UA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7403" y="2292780"/>
            <a:ext cx="9111194" cy="40934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err="1"/>
              <a:t>Учасники</a:t>
            </a:r>
            <a:r>
              <a:rPr lang="ru-RU" sz="2000" b="1" dirty="0"/>
              <a:t> ринку </a:t>
            </a:r>
            <a:r>
              <a:rPr lang="ru-RU" sz="2000" b="1" dirty="0" err="1"/>
              <a:t>обов’язкового</a:t>
            </a:r>
            <a:r>
              <a:rPr lang="ru-RU" sz="2000" b="1" dirty="0"/>
              <a:t>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цивільно-правової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відповідальності</a:t>
            </a:r>
            <a:endParaRPr lang="ru-RU" sz="2000" b="1" dirty="0"/>
          </a:p>
          <a:p>
            <a:endParaRPr lang="ru-RU" sz="2000" b="1" dirty="0"/>
          </a:p>
          <a:p>
            <a:r>
              <a:rPr lang="ru-RU" sz="2000" b="1" dirty="0" err="1"/>
              <a:t>Учасниками</a:t>
            </a:r>
            <a:r>
              <a:rPr lang="ru-RU" sz="2000" b="1" dirty="0"/>
              <a:t> ринку </a:t>
            </a:r>
            <a:r>
              <a:rPr lang="ru-RU" sz="2000" b="1" dirty="0" err="1"/>
              <a:t>обов’язкового</a:t>
            </a:r>
            <a:r>
              <a:rPr lang="ru-RU" sz="2000" b="1" dirty="0"/>
              <a:t>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цивільно-правової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відповідальності</a:t>
            </a:r>
            <a:r>
              <a:rPr lang="ru-RU" sz="2000" b="1" dirty="0"/>
              <a:t> є </a:t>
            </a:r>
            <a:r>
              <a:rPr lang="ru-RU" sz="2000" b="1" dirty="0" err="1"/>
              <a:t>страхувальники</a:t>
            </a:r>
            <a:r>
              <a:rPr lang="ru-RU" sz="2000" b="1" dirty="0"/>
              <a:t> та </a:t>
            </a:r>
            <a:r>
              <a:rPr lang="ru-RU" sz="2000" b="1" dirty="0" err="1"/>
              <a:t>інші</a:t>
            </a:r>
            <a:r>
              <a:rPr lang="ru-RU" sz="2000" b="1" dirty="0"/>
              <a:t> особи, </a:t>
            </a:r>
            <a:r>
              <a:rPr lang="ru-RU" sz="2000" b="1" dirty="0" err="1"/>
              <a:t>цивільно-правова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відповідальність</a:t>
            </a:r>
            <a:r>
              <a:rPr lang="ru-RU" sz="2000" b="1" dirty="0"/>
              <a:t> </a:t>
            </a:r>
            <a:r>
              <a:rPr lang="ru-RU" sz="2000" b="1" dirty="0" err="1"/>
              <a:t>яких</a:t>
            </a:r>
            <a:r>
              <a:rPr lang="ru-RU" sz="2000" b="1" dirty="0"/>
              <a:t> застрахована, </a:t>
            </a:r>
            <a:r>
              <a:rPr lang="ru-RU" sz="2000" b="1" dirty="0" err="1"/>
              <a:t>потерпілі</a:t>
            </a:r>
            <a:r>
              <a:rPr lang="ru-RU" sz="2000" b="1" dirty="0"/>
              <a:t> особи (</a:t>
            </a:r>
            <a:r>
              <a:rPr lang="ru-RU" sz="2000" b="1" dirty="0" err="1"/>
              <a:t>їхні</a:t>
            </a:r>
            <a:r>
              <a:rPr lang="ru-RU" sz="2000" b="1" dirty="0"/>
              <a:t> </a:t>
            </a:r>
            <a:r>
              <a:rPr lang="ru-RU" sz="2000" b="1" dirty="0" err="1"/>
              <a:t>законні</a:t>
            </a:r>
            <a:r>
              <a:rPr lang="ru-RU" sz="2000" b="1" dirty="0"/>
              <a:t> </a:t>
            </a:r>
            <a:r>
              <a:rPr lang="ru-RU" sz="2000" b="1" dirty="0" err="1"/>
              <a:t>представники</a:t>
            </a:r>
            <a:r>
              <a:rPr lang="ru-RU" sz="2000" b="1" dirty="0"/>
              <a:t>, </a:t>
            </a:r>
            <a:r>
              <a:rPr lang="ru-RU" sz="2000" b="1" dirty="0" err="1"/>
              <a:t>спадкоємці</a:t>
            </a:r>
            <a:r>
              <a:rPr lang="ru-RU" sz="2000" b="1" dirty="0"/>
              <a:t>, </a:t>
            </a:r>
            <a:r>
              <a:rPr lang="ru-RU" sz="2000" b="1" dirty="0" err="1"/>
              <a:t>правонаступники</a:t>
            </a:r>
            <a:r>
              <a:rPr lang="ru-RU" sz="2000" b="1" dirty="0"/>
              <a:t>), </a:t>
            </a:r>
            <a:r>
              <a:rPr lang="ru-RU" sz="2000" b="1" dirty="0" err="1"/>
              <a:t>інші</a:t>
            </a:r>
            <a:r>
              <a:rPr lang="ru-RU" sz="2000" b="1" dirty="0"/>
              <a:t> особи, </a:t>
            </a:r>
            <a:r>
              <a:rPr lang="ru-RU" sz="2000" b="1" dirty="0" err="1"/>
              <a:t>які</a:t>
            </a:r>
            <a:r>
              <a:rPr lang="ru-RU" sz="2000" b="1" dirty="0"/>
              <a:t> </a:t>
            </a:r>
            <a:r>
              <a:rPr lang="ru-RU" sz="2000" b="1" dirty="0" err="1"/>
              <a:t>відповідно</a:t>
            </a:r>
            <a:r>
              <a:rPr lang="ru-RU" sz="2000" b="1" dirty="0"/>
              <a:t> до </a:t>
            </a:r>
            <a:r>
              <a:rPr lang="ru-RU" sz="2000" b="1" dirty="0" err="1"/>
              <a:t>цього</a:t>
            </a:r>
            <a:r>
              <a:rPr lang="ru-RU" sz="2000" b="1" dirty="0"/>
              <a:t> Закону </a:t>
            </a:r>
            <a:r>
              <a:rPr lang="ru-RU" sz="2000" b="1" dirty="0" err="1"/>
              <a:t>мають</a:t>
            </a:r>
            <a:r>
              <a:rPr lang="ru-RU" sz="2000" b="1" dirty="0"/>
              <a:t> право на </a:t>
            </a:r>
            <a:r>
              <a:rPr lang="ru-RU" sz="2000" b="1" dirty="0" err="1"/>
              <a:t>отримання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виплати</a:t>
            </a:r>
            <a:r>
              <a:rPr lang="ru-RU" sz="2000" b="1" dirty="0"/>
              <a:t>, страховики, </a:t>
            </a:r>
            <a:r>
              <a:rPr lang="ru-RU" sz="2000" b="1" dirty="0" err="1"/>
              <a:t>надавачі</a:t>
            </a:r>
            <a:r>
              <a:rPr lang="ru-RU" sz="2000" b="1" dirty="0"/>
              <a:t> </a:t>
            </a:r>
            <a:r>
              <a:rPr lang="ru-RU" sz="2000" b="1" dirty="0" err="1"/>
              <a:t>супровідних</a:t>
            </a:r>
            <a:r>
              <a:rPr lang="ru-RU" sz="2000" b="1" dirty="0"/>
              <a:t> </a:t>
            </a:r>
            <a:r>
              <a:rPr lang="ru-RU" sz="2000" b="1" dirty="0" err="1"/>
              <a:t>послуг</a:t>
            </a:r>
            <a:r>
              <a:rPr lang="ru-RU" sz="2000" b="1" dirty="0"/>
              <a:t> на ринку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, МТСБУ.</a:t>
            </a:r>
          </a:p>
          <a:p>
            <a:endParaRPr lang="ru-RU" sz="2000" b="1" dirty="0"/>
          </a:p>
          <a:p>
            <a:r>
              <a:rPr lang="ru-RU" sz="2000" b="1" dirty="0" err="1"/>
              <a:t>Страхувальники</a:t>
            </a:r>
            <a:r>
              <a:rPr lang="ru-RU" sz="2000" b="1" dirty="0"/>
              <a:t>, </a:t>
            </a:r>
            <a:r>
              <a:rPr lang="ru-RU" sz="2000" b="1" dirty="0" err="1"/>
              <a:t>які</a:t>
            </a:r>
            <a:r>
              <a:rPr lang="ru-RU" sz="2000" b="1" dirty="0"/>
              <a:t> є </a:t>
            </a:r>
            <a:r>
              <a:rPr lang="ru-RU" sz="2000" b="1" dirty="0" err="1"/>
              <a:t>фізичними</a:t>
            </a:r>
            <a:r>
              <a:rPr lang="ru-RU" sz="2000" b="1" dirty="0"/>
              <a:t> особами, </a:t>
            </a:r>
            <a:r>
              <a:rPr lang="ru-RU" sz="2000" b="1" dirty="0" err="1"/>
              <a:t>інші</a:t>
            </a:r>
            <a:r>
              <a:rPr lang="ru-RU" sz="2000" b="1" dirty="0"/>
              <a:t> </a:t>
            </a:r>
            <a:r>
              <a:rPr lang="ru-RU" sz="2000" b="1" dirty="0" err="1"/>
              <a:t>фізичні</a:t>
            </a:r>
            <a:r>
              <a:rPr lang="ru-RU" sz="2000" b="1" dirty="0"/>
              <a:t> особи, </a:t>
            </a:r>
            <a:r>
              <a:rPr lang="ru-RU" sz="2000" b="1" dirty="0" err="1"/>
              <a:t>цивільно-правова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відповідальність</a:t>
            </a:r>
            <a:r>
              <a:rPr lang="ru-RU" sz="2000" b="1" dirty="0"/>
              <a:t> </a:t>
            </a:r>
            <a:r>
              <a:rPr lang="ru-RU" sz="2000" b="1" dirty="0" err="1"/>
              <a:t>яких</a:t>
            </a:r>
            <a:r>
              <a:rPr lang="ru-RU" sz="2000" b="1" dirty="0"/>
              <a:t> застрахована, </a:t>
            </a:r>
            <a:r>
              <a:rPr lang="ru-RU" sz="2000" b="1" dirty="0" err="1"/>
              <a:t>фізичні</a:t>
            </a:r>
            <a:r>
              <a:rPr lang="ru-RU" sz="2000" b="1" dirty="0"/>
              <a:t> особи, </a:t>
            </a:r>
            <a:r>
              <a:rPr lang="ru-RU" sz="2000" b="1" dirty="0" err="1"/>
              <a:t>які</a:t>
            </a:r>
            <a:r>
              <a:rPr lang="ru-RU" sz="2000" b="1" dirty="0"/>
              <a:t> </a:t>
            </a:r>
            <a:r>
              <a:rPr lang="ru-RU" sz="2000" b="1" dirty="0" err="1"/>
              <a:t>відповідно</a:t>
            </a:r>
            <a:r>
              <a:rPr lang="ru-RU" sz="2000" b="1" dirty="0"/>
              <a:t> до </a:t>
            </a:r>
            <a:r>
              <a:rPr lang="ru-RU" sz="2000" b="1" dirty="0" err="1"/>
              <a:t>цього</a:t>
            </a:r>
            <a:r>
              <a:rPr lang="ru-RU" sz="2000" b="1" dirty="0"/>
              <a:t> Закону </a:t>
            </a:r>
            <a:r>
              <a:rPr lang="ru-RU" sz="2000" b="1" dirty="0" err="1"/>
              <a:t>мають</a:t>
            </a:r>
            <a:r>
              <a:rPr lang="ru-RU" sz="2000" b="1" dirty="0"/>
              <a:t> право на </a:t>
            </a:r>
            <a:r>
              <a:rPr lang="ru-RU" sz="2000" b="1" dirty="0" err="1"/>
              <a:t>отримання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виплати</a:t>
            </a:r>
            <a:r>
              <a:rPr lang="ru-RU" sz="2000" b="1" dirty="0"/>
              <a:t>, є </a:t>
            </a:r>
            <a:r>
              <a:rPr lang="ru-RU" sz="2000" b="1" dirty="0" err="1"/>
              <a:t>споживачами</a:t>
            </a:r>
            <a:r>
              <a:rPr lang="ru-RU" sz="2000" b="1" dirty="0"/>
              <a:t> у </a:t>
            </a:r>
            <a:r>
              <a:rPr lang="ru-RU" sz="2000" b="1" dirty="0" err="1"/>
              <a:t>значенні</a:t>
            </a:r>
            <a:r>
              <a:rPr lang="ru-RU" sz="2000" b="1" dirty="0"/>
              <a:t>, </a:t>
            </a:r>
            <a:r>
              <a:rPr lang="ru-RU" sz="2000" b="1" dirty="0" err="1"/>
              <a:t>наведеному</a:t>
            </a:r>
            <a:r>
              <a:rPr lang="ru-RU" sz="2000" b="1" dirty="0"/>
              <a:t> в </a:t>
            </a:r>
            <a:r>
              <a:rPr lang="ru-RU" sz="2000" b="1" dirty="0" err="1"/>
              <a:t>Законі</a:t>
            </a:r>
            <a:r>
              <a:rPr lang="ru-RU" sz="2000" b="1" dirty="0"/>
              <a:t> </a:t>
            </a:r>
            <a:r>
              <a:rPr lang="ru-RU" sz="2000" b="1" dirty="0" err="1"/>
              <a:t>України</a:t>
            </a:r>
            <a:r>
              <a:rPr lang="ru-RU" sz="2000" b="1" dirty="0"/>
              <a:t> "Про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".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58502" y="620688"/>
            <a:ext cx="8188996" cy="16312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Закон </a:t>
            </a:r>
            <a:r>
              <a:rPr lang="ru-RU" sz="2000" b="1" dirty="0" err="1"/>
              <a:t>регулює</a:t>
            </a:r>
            <a:r>
              <a:rPr lang="ru-RU" sz="2000" b="1" dirty="0"/>
              <a:t> </a:t>
            </a:r>
            <a:r>
              <a:rPr lang="ru-RU" sz="2000" b="1" dirty="0" err="1"/>
              <a:t>відносини</a:t>
            </a:r>
            <a:r>
              <a:rPr lang="ru-RU" sz="2000" b="1" dirty="0"/>
              <a:t> у </a:t>
            </a:r>
            <a:r>
              <a:rPr lang="ru-RU" sz="2000" b="1" dirty="0" err="1"/>
              <a:t>сфері</a:t>
            </a:r>
            <a:r>
              <a:rPr lang="ru-RU" sz="2000" b="1" dirty="0"/>
              <a:t> </a:t>
            </a:r>
            <a:r>
              <a:rPr lang="ru-RU" sz="2000" b="1" dirty="0" err="1"/>
              <a:t>обов’язкового</a:t>
            </a:r>
            <a:r>
              <a:rPr lang="ru-RU" sz="2000" b="1" dirty="0"/>
              <a:t>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цивільно-правової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відповідальності</a:t>
            </a:r>
            <a:r>
              <a:rPr lang="ru-RU" sz="2000" b="1" dirty="0"/>
              <a:t> </a:t>
            </a:r>
            <a:r>
              <a:rPr lang="ru-RU" sz="2000" b="1" dirty="0" err="1"/>
              <a:t>власників</a:t>
            </a:r>
            <a:r>
              <a:rPr lang="ru-RU" sz="2000" b="1" dirty="0"/>
              <a:t> </a:t>
            </a:r>
            <a:r>
              <a:rPr lang="ru-RU" sz="2000" b="1" dirty="0" err="1"/>
              <a:t>наземних</a:t>
            </a:r>
            <a:r>
              <a:rPr lang="ru-RU" sz="2000" b="1" dirty="0"/>
              <a:t> </a:t>
            </a:r>
            <a:r>
              <a:rPr lang="ru-RU" sz="2000" b="1" dirty="0" err="1"/>
              <a:t>транспортних</a:t>
            </a:r>
            <a:r>
              <a:rPr lang="ru-RU" sz="2000" b="1" dirty="0"/>
              <a:t> </a:t>
            </a:r>
            <a:r>
              <a:rPr lang="ru-RU" sz="2000" b="1" dirty="0" err="1"/>
              <a:t>засобів</a:t>
            </a:r>
            <a:r>
              <a:rPr lang="ru-RU" sz="2000" b="1" dirty="0"/>
              <a:t> і </a:t>
            </a:r>
            <a:r>
              <a:rPr lang="ru-RU" sz="2000" b="1" dirty="0" err="1"/>
              <a:t>спрямований</a:t>
            </a:r>
            <a:r>
              <a:rPr lang="ru-RU" sz="2000" b="1" dirty="0"/>
              <a:t> на </a:t>
            </a:r>
            <a:r>
              <a:rPr lang="ru-RU" sz="2000" b="1" dirty="0" err="1"/>
              <a:t>забезпечення</a:t>
            </a:r>
            <a:r>
              <a:rPr lang="ru-RU" sz="2000" b="1" dirty="0"/>
              <a:t> </a:t>
            </a:r>
            <a:r>
              <a:rPr lang="ru-RU" sz="2000" b="1" dirty="0" err="1"/>
              <a:t>здійснення</a:t>
            </a:r>
            <a:r>
              <a:rPr lang="ru-RU" sz="2000" b="1" dirty="0"/>
              <a:t> </a:t>
            </a:r>
            <a:r>
              <a:rPr lang="ru-RU" sz="2000" b="1" dirty="0" err="1"/>
              <a:t>виплати</a:t>
            </a:r>
            <a:r>
              <a:rPr lang="ru-RU" sz="2000" b="1" dirty="0"/>
              <a:t> за шкоду, </a:t>
            </a:r>
            <a:r>
              <a:rPr lang="ru-RU" sz="2000" b="1" dirty="0" err="1"/>
              <a:t>заподіяну</a:t>
            </a:r>
            <a:r>
              <a:rPr lang="ru-RU" sz="2000" b="1" dirty="0"/>
              <a:t> </a:t>
            </a:r>
            <a:r>
              <a:rPr lang="ru-RU" sz="2000" b="1" dirty="0" err="1"/>
              <a:t>життю</a:t>
            </a:r>
            <a:r>
              <a:rPr lang="ru-RU" sz="2000" b="1" dirty="0"/>
              <a:t>, </a:t>
            </a:r>
            <a:r>
              <a:rPr lang="ru-RU" sz="2000" b="1" dirty="0" err="1"/>
              <a:t>здоров’ю</a:t>
            </a:r>
            <a:r>
              <a:rPr lang="ru-RU" sz="2000" b="1" dirty="0"/>
              <a:t> та/</a:t>
            </a:r>
            <a:r>
              <a:rPr lang="ru-RU" sz="2000" b="1" dirty="0" err="1"/>
              <a:t>або</a:t>
            </a:r>
            <a:r>
              <a:rPr lang="ru-RU" sz="2000" b="1" dirty="0"/>
              <a:t> майну </a:t>
            </a:r>
            <a:r>
              <a:rPr lang="ru-RU" sz="2000" b="1" dirty="0" err="1"/>
              <a:t>потерпілих</a:t>
            </a:r>
            <a:r>
              <a:rPr lang="ru-RU" sz="2000" b="1" dirty="0"/>
              <a:t> </a:t>
            </a:r>
            <a:r>
              <a:rPr lang="ru-RU" sz="2000" b="1" dirty="0" err="1"/>
              <a:t>осіб</a:t>
            </a:r>
            <a:r>
              <a:rPr lang="ru-RU" sz="2000" b="1" dirty="0"/>
              <a:t> </a:t>
            </a:r>
            <a:r>
              <a:rPr lang="ru-RU" sz="2000" b="1" dirty="0" err="1"/>
              <a:t>під</a:t>
            </a:r>
            <a:r>
              <a:rPr lang="ru-RU" sz="2000" b="1" dirty="0"/>
              <a:t> час </a:t>
            </a:r>
            <a:r>
              <a:rPr lang="ru-RU" sz="2000" b="1" dirty="0" err="1"/>
              <a:t>використання</a:t>
            </a:r>
            <a:r>
              <a:rPr lang="ru-RU" sz="2000" b="1" dirty="0"/>
              <a:t> </a:t>
            </a:r>
            <a:r>
              <a:rPr lang="ru-RU" sz="2000" b="1" dirty="0" err="1"/>
              <a:t>наземних</a:t>
            </a:r>
            <a:r>
              <a:rPr lang="ru-RU" sz="2000" b="1" dirty="0"/>
              <a:t> </a:t>
            </a:r>
            <a:r>
              <a:rPr lang="ru-RU" sz="2000" b="1" dirty="0" err="1"/>
              <a:t>транспортних</a:t>
            </a:r>
            <a:r>
              <a:rPr lang="ru-RU" sz="2000" b="1" dirty="0"/>
              <a:t> </a:t>
            </a:r>
            <a:r>
              <a:rPr lang="ru-RU" sz="2000" b="1" dirty="0" err="1"/>
              <a:t>засобів</a:t>
            </a:r>
            <a:r>
              <a:rPr lang="ru-RU" sz="2000" b="1" dirty="0"/>
              <a:t> в </a:t>
            </a:r>
            <a:r>
              <a:rPr lang="ru-RU" sz="2000" b="1" dirty="0" err="1"/>
              <a:t>Україні</a:t>
            </a:r>
            <a:r>
              <a:rPr lang="ru-RU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7337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72480" y="620688"/>
            <a:ext cx="95320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500" b="1" dirty="0">
              <a:solidFill>
                <a:srgbClr val="FF0000"/>
              </a:solidFill>
            </a:endParaRPr>
          </a:p>
          <a:p>
            <a:r>
              <a:rPr lang="ru-RU" sz="2500" b="1" dirty="0"/>
              <a:t>Предметом договору </a:t>
            </a:r>
            <a:r>
              <a:rPr lang="ru-RU" sz="2500" b="1" dirty="0" err="1"/>
              <a:t>обов’язкового</a:t>
            </a:r>
            <a:r>
              <a:rPr lang="ru-RU" sz="2500" b="1" dirty="0"/>
              <a:t> </a:t>
            </a:r>
            <a:r>
              <a:rPr lang="ru-RU" sz="2500" b="1" dirty="0" err="1"/>
              <a:t>страхування</a:t>
            </a:r>
            <a:r>
              <a:rPr lang="ru-RU" sz="2500" b="1" dirty="0"/>
              <a:t> </a:t>
            </a:r>
            <a:r>
              <a:rPr lang="ru-RU" sz="2500" b="1" dirty="0" err="1"/>
              <a:t>цивільно-правової</a:t>
            </a:r>
            <a:r>
              <a:rPr lang="ru-RU" sz="2500" b="1" dirty="0"/>
              <a:t> </a:t>
            </a:r>
            <a:r>
              <a:rPr lang="ru-RU" sz="2500" b="1" dirty="0" err="1"/>
              <a:t>відповідальності</a:t>
            </a:r>
            <a:r>
              <a:rPr lang="ru-RU" sz="2500" b="1" dirty="0"/>
              <a:t> є передача </a:t>
            </a:r>
            <a:r>
              <a:rPr lang="ru-RU" sz="2500" b="1" dirty="0" err="1"/>
              <a:t>страхувальником</a:t>
            </a:r>
            <a:r>
              <a:rPr lang="ru-RU" sz="2500" b="1" dirty="0"/>
              <a:t> за плату </a:t>
            </a:r>
            <a:r>
              <a:rPr lang="ru-RU" sz="2500" b="1" dirty="0" err="1"/>
              <a:t>ризику</a:t>
            </a:r>
            <a:r>
              <a:rPr lang="ru-RU" sz="2500" b="1" dirty="0"/>
              <a:t>, </a:t>
            </a:r>
            <a:r>
              <a:rPr lang="ru-RU" sz="2500" b="1" dirty="0" err="1"/>
              <a:t>пов’язаного</a:t>
            </a:r>
            <a:r>
              <a:rPr lang="ru-RU" sz="2500" b="1" dirty="0"/>
              <a:t> з </a:t>
            </a:r>
            <a:r>
              <a:rPr lang="ru-RU" sz="2500" b="1" dirty="0" err="1"/>
              <a:t>об’єктом</a:t>
            </a:r>
            <a:r>
              <a:rPr lang="ru-RU" sz="2500" b="1" dirty="0"/>
              <a:t> </a:t>
            </a:r>
            <a:r>
              <a:rPr lang="ru-RU" sz="2500" b="1" dirty="0" err="1"/>
              <a:t>страхування</a:t>
            </a:r>
            <a:r>
              <a:rPr lang="ru-RU" sz="2500" b="1" dirty="0"/>
              <a:t>, страховику на </a:t>
            </a:r>
            <a:r>
              <a:rPr lang="ru-RU" sz="2500" b="1" dirty="0" err="1"/>
              <a:t>умовах</a:t>
            </a:r>
            <a:r>
              <a:rPr lang="ru-RU" sz="2500" b="1" dirty="0"/>
              <a:t>, </a:t>
            </a:r>
            <a:r>
              <a:rPr lang="ru-RU" sz="2500" b="1" dirty="0" err="1"/>
              <a:t>визначених</a:t>
            </a:r>
            <a:r>
              <a:rPr lang="ru-RU" sz="2500" b="1" dirty="0"/>
              <a:t> </a:t>
            </a:r>
            <a:r>
              <a:rPr lang="ru-RU" sz="2500" b="1" dirty="0" err="1"/>
              <a:t>цим</a:t>
            </a:r>
            <a:r>
              <a:rPr lang="ru-RU" sz="2500" b="1" dirty="0"/>
              <a:t> Законом.</a:t>
            </a:r>
          </a:p>
          <a:p>
            <a:endParaRPr lang="ru-RU" sz="2500" b="1" dirty="0">
              <a:solidFill>
                <a:srgbClr val="FF0000"/>
              </a:solidFill>
            </a:endParaRPr>
          </a:p>
          <a:p>
            <a:r>
              <a:rPr lang="ru-RU" sz="2500" b="1" dirty="0" err="1">
                <a:solidFill>
                  <a:srgbClr val="FF0000"/>
                </a:solidFill>
              </a:rPr>
              <a:t>Об’єктом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2500" b="1" dirty="0">
                <a:solidFill>
                  <a:srgbClr val="FF0000"/>
                </a:solidFill>
              </a:rPr>
              <a:t> за договором </a:t>
            </a:r>
            <a:r>
              <a:rPr lang="ru-RU" sz="2500" b="1" dirty="0" err="1">
                <a:solidFill>
                  <a:srgbClr val="FF0000"/>
                </a:solidFill>
              </a:rPr>
              <a:t>обов’язкового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цивільно-правової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відповідальності</a:t>
            </a:r>
            <a:r>
              <a:rPr lang="ru-RU" sz="2500" b="1" dirty="0">
                <a:solidFill>
                  <a:srgbClr val="FF0000"/>
                </a:solidFill>
              </a:rPr>
              <a:t> є </a:t>
            </a:r>
            <a:r>
              <a:rPr lang="ru-RU" sz="2500" b="1" dirty="0" err="1">
                <a:solidFill>
                  <a:srgbClr val="FF0000"/>
                </a:solidFill>
              </a:rPr>
              <a:t>відповідальність</a:t>
            </a:r>
            <a:r>
              <a:rPr lang="ru-RU" sz="2500" b="1" dirty="0">
                <a:solidFill>
                  <a:srgbClr val="FF0000"/>
                </a:solidFill>
              </a:rPr>
              <a:t> за шкоду, </a:t>
            </a:r>
            <a:r>
              <a:rPr lang="ru-RU" sz="2500" b="1" dirty="0" err="1">
                <a:solidFill>
                  <a:srgbClr val="FF0000"/>
                </a:solidFill>
              </a:rPr>
              <a:t>заподіяну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внаслідок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використання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забезпеченого</a:t>
            </a:r>
            <a:r>
              <a:rPr lang="ru-RU" sz="2500" b="1" dirty="0">
                <a:solidFill>
                  <a:srgbClr val="FF0000"/>
                </a:solidFill>
              </a:rPr>
              <a:t> транспортного </a:t>
            </a:r>
            <a:r>
              <a:rPr lang="ru-RU" sz="2500" b="1" dirty="0" err="1">
                <a:solidFill>
                  <a:srgbClr val="FF0000"/>
                </a:solidFill>
              </a:rPr>
              <a:t>засобу</a:t>
            </a:r>
            <a:r>
              <a:rPr lang="ru-RU" sz="2500" b="1" dirty="0">
                <a:solidFill>
                  <a:srgbClr val="FF0000"/>
                </a:solidFill>
              </a:rPr>
              <a:t> особою, </a:t>
            </a:r>
            <a:r>
              <a:rPr lang="ru-RU" sz="2500" b="1" dirty="0" err="1">
                <a:solidFill>
                  <a:srgbClr val="FF0000"/>
                </a:solidFill>
              </a:rPr>
              <a:t>цивільно-правова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відповідальність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якої</a:t>
            </a:r>
            <a:r>
              <a:rPr lang="ru-RU" sz="2500" b="1" dirty="0">
                <a:solidFill>
                  <a:srgbClr val="FF0000"/>
                </a:solidFill>
              </a:rPr>
              <a:t> застрахована, </a:t>
            </a:r>
            <a:r>
              <a:rPr lang="ru-RU" sz="2500" b="1" dirty="0" err="1">
                <a:solidFill>
                  <a:srgbClr val="FF0000"/>
                </a:solidFill>
              </a:rPr>
              <a:t>життю</a:t>
            </a:r>
            <a:r>
              <a:rPr lang="ru-RU" sz="2500" b="1" dirty="0">
                <a:solidFill>
                  <a:srgbClr val="FF0000"/>
                </a:solidFill>
              </a:rPr>
              <a:t>, </a:t>
            </a:r>
            <a:r>
              <a:rPr lang="ru-RU" sz="2500" b="1" dirty="0" err="1">
                <a:solidFill>
                  <a:srgbClr val="FF0000"/>
                </a:solidFill>
              </a:rPr>
              <a:t>здоров’ю</a:t>
            </a:r>
            <a:r>
              <a:rPr lang="ru-RU" sz="2500" b="1" dirty="0">
                <a:solidFill>
                  <a:srgbClr val="FF0000"/>
                </a:solidFill>
              </a:rPr>
              <a:t> та/</a:t>
            </a:r>
            <a:r>
              <a:rPr lang="ru-RU" sz="2500" b="1" dirty="0" err="1">
                <a:solidFill>
                  <a:srgbClr val="FF0000"/>
                </a:solidFill>
              </a:rPr>
              <a:t>або</a:t>
            </a:r>
            <a:r>
              <a:rPr lang="ru-RU" sz="2500" b="1" dirty="0">
                <a:solidFill>
                  <a:srgbClr val="FF0000"/>
                </a:solidFill>
              </a:rPr>
              <a:t> майну </a:t>
            </a:r>
            <a:r>
              <a:rPr lang="ru-RU" sz="2500" b="1" dirty="0" err="1">
                <a:solidFill>
                  <a:srgbClr val="FF0000"/>
                </a:solidFill>
              </a:rPr>
              <a:t>потерпілих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осіб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внаслідок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настання</a:t>
            </a:r>
            <a:r>
              <a:rPr lang="ru-RU" sz="2500" b="1" dirty="0">
                <a:solidFill>
                  <a:srgbClr val="FF0000"/>
                </a:solidFill>
              </a:rPr>
              <a:t> страхового </a:t>
            </a:r>
            <a:r>
              <a:rPr lang="ru-RU" sz="2500" b="1" dirty="0" err="1">
                <a:solidFill>
                  <a:srgbClr val="FF0000"/>
                </a:solidFill>
              </a:rPr>
              <a:t>випадку</a:t>
            </a:r>
            <a:r>
              <a:rPr lang="ru-RU" sz="2500" b="1" dirty="0">
                <a:solidFill>
                  <a:srgbClr val="FF0000"/>
                </a:solidFill>
              </a:rPr>
              <a:t>.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Предмет та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об’єкт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договору</a:t>
            </a:r>
          </a:p>
        </p:txBody>
      </p:sp>
    </p:spTree>
    <p:extLst>
      <p:ext uri="{BB962C8B-B14F-4D97-AF65-F5344CB8AC3E}">
        <p14:creationId xmlns:p14="http://schemas.microsoft.com/office/powerpoint/2010/main" val="339503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2480" y="620688"/>
            <a:ext cx="592865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500" b="1" dirty="0">
              <a:solidFill>
                <a:srgbClr val="FF0000"/>
              </a:solidFill>
            </a:endParaRPr>
          </a:p>
          <a:p>
            <a:endParaRPr lang="ru-RU" sz="2500" b="1" dirty="0">
              <a:solidFill>
                <a:prstClr val="black"/>
              </a:solidFill>
            </a:endParaRPr>
          </a:p>
          <a:p>
            <a:r>
              <a:rPr lang="ru-RU" sz="2600" b="1" dirty="0" err="1">
                <a:solidFill>
                  <a:srgbClr val="C00000"/>
                </a:solidFill>
              </a:rPr>
              <a:t>Страховим</a:t>
            </a:r>
            <a:r>
              <a:rPr lang="ru-RU" sz="2600" b="1" dirty="0">
                <a:solidFill>
                  <a:srgbClr val="C00000"/>
                </a:solidFill>
              </a:rPr>
              <a:t> </a:t>
            </a:r>
            <a:r>
              <a:rPr lang="ru-RU" sz="2600" b="1" dirty="0" err="1">
                <a:solidFill>
                  <a:srgbClr val="C00000"/>
                </a:solidFill>
              </a:rPr>
              <a:t>випадком</a:t>
            </a:r>
            <a:r>
              <a:rPr lang="ru-RU" sz="2600" b="1" dirty="0">
                <a:solidFill>
                  <a:prstClr val="black"/>
                </a:solidFill>
              </a:rPr>
              <a:t> за договором </a:t>
            </a:r>
            <a:r>
              <a:rPr lang="ru-RU" sz="2600" b="1" dirty="0" err="1">
                <a:solidFill>
                  <a:prstClr val="black"/>
                </a:solidFill>
              </a:rPr>
              <a:t>обов’язкового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цивільно-правової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>
                <a:solidFill>
                  <a:srgbClr val="C00000"/>
                </a:solidFill>
              </a:rPr>
              <a:t>є </a:t>
            </a:r>
            <a:r>
              <a:rPr lang="ru-RU" sz="2600" b="1" dirty="0" err="1">
                <a:solidFill>
                  <a:srgbClr val="C00000"/>
                </a:solidFill>
              </a:rPr>
              <a:t>дорожньо-транспортна</a:t>
            </a:r>
            <a:r>
              <a:rPr lang="ru-RU" sz="2600" b="1" dirty="0">
                <a:solidFill>
                  <a:srgbClr val="C00000"/>
                </a:solidFill>
              </a:rPr>
              <a:t> </a:t>
            </a:r>
            <a:r>
              <a:rPr lang="ru-RU" sz="2600" b="1" dirty="0" err="1">
                <a:solidFill>
                  <a:srgbClr val="C00000"/>
                </a:solidFill>
              </a:rPr>
              <a:t>пригода</a:t>
            </a:r>
            <a:r>
              <a:rPr lang="ru-RU" sz="2600" b="1" dirty="0">
                <a:solidFill>
                  <a:srgbClr val="C00000"/>
                </a:solidFill>
              </a:rPr>
              <a:t> за </a:t>
            </a:r>
            <a:r>
              <a:rPr lang="ru-RU" sz="2600" b="1" dirty="0" err="1">
                <a:solidFill>
                  <a:srgbClr val="C00000"/>
                </a:solidFill>
              </a:rPr>
              <a:t>участю</a:t>
            </a:r>
            <a:r>
              <a:rPr lang="ru-RU" sz="2600" b="1" dirty="0">
                <a:solidFill>
                  <a:srgbClr val="C00000"/>
                </a:solidFill>
              </a:rPr>
              <a:t> </a:t>
            </a:r>
            <a:r>
              <a:rPr lang="ru-RU" sz="2600" b="1" dirty="0" err="1">
                <a:solidFill>
                  <a:srgbClr val="C00000"/>
                </a:solidFill>
              </a:rPr>
              <a:t>забезпеченого</a:t>
            </a:r>
            <a:r>
              <a:rPr lang="ru-RU" sz="2600" b="1" dirty="0">
                <a:solidFill>
                  <a:srgbClr val="C00000"/>
                </a:solidFill>
              </a:rPr>
              <a:t> транспортного </a:t>
            </a:r>
            <a:r>
              <a:rPr lang="ru-RU" sz="2600" b="1" dirty="0" err="1">
                <a:solidFill>
                  <a:srgbClr val="C00000"/>
                </a:solidFill>
              </a:rPr>
              <a:t>засобу</a:t>
            </a:r>
            <a:r>
              <a:rPr lang="ru-RU" sz="2600" b="1" dirty="0">
                <a:solidFill>
                  <a:prstClr val="black"/>
                </a:solidFill>
              </a:rPr>
              <a:t>, </a:t>
            </a:r>
            <a:r>
              <a:rPr lang="ru-RU" sz="2600" b="1" dirty="0" err="1">
                <a:solidFill>
                  <a:prstClr val="black"/>
                </a:solidFill>
              </a:rPr>
              <a:t>внаслідок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якої</a:t>
            </a:r>
            <a:r>
              <a:rPr lang="ru-RU" sz="2600" b="1" dirty="0">
                <a:solidFill>
                  <a:prstClr val="black"/>
                </a:solidFill>
              </a:rPr>
              <a:t> у особи, </a:t>
            </a:r>
            <a:r>
              <a:rPr lang="ru-RU" sz="2600" b="1" dirty="0" err="1">
                <a:solidFill>
                  <a:prstClr val="black"/>
                </a:solidFill>
              </a:rPr>
              <a:t>цивільно-правова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відповідальність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якої</a:t>
            </a:r>
            <a:r>
              <a:rPr lang="ru-RU" sz="2600" b="1" dirty="0">
                <a:solidFill>
                  <a:prstClr val="black"/>
                </a:solidFill>
              </a:rPr>
              <a:t> застрахована, </a:t>
            </a:r>
            <a:r>
              <a:rPr lang="ru-RU" sz="2600" b="1" dirty="0" err="1">
                <a:solidFill>
                  <a:prstClr val="black"/>
                </a:solidFill>
              </a:rPr>
              <a:t>виник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обов’язок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відшкодувати</a:t>
            </a:r>
            <a:r>
              <a:rPr lang="ru-RU" sz="2600" b="1" dirty="0">
                <a:solidFill>
                  <a:prstClr val="black"/>
                </a:solidFill>
              </a:rPr>
              <a:t> шкоду, </a:t>
            </a:r>
            <a:r>
              <a:rPr lang="ru-RU" sz="2600" b="1" dirty="0" err="1">
                <a:solidFill>
                  <a:prstClr val="black"/>
                </a:solidFill>
              </a:rPr>
              <a:t>заподіяну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життю</a:t>
            </a:r>
            <a:r>
              <a:rPr lang="ru-RU" sz="2600" b="1" dirty="0">
                <a:solidFill>
                  <a:prstClr val="black"/>
                </a:solidFill>
              </a:rPr>
              <a:t>, </a:t>
            </a:r>
            <a:r>
              <a:rPr lang="ru-RU" sz="2600" b="1" dirty="0" err="1">
                <a:solidFill>
                  <a:prstClr val="black"/>
                </a:solidFill>
              </a:rPr>
              <a:t>здоров’ю</a:t>
            </a:r>
            <a:r>
              <a:rPr lang="ru-RU" sz="2600" b="1" dirty="0">
                <a:solidFill>
                  <a:prstClr val="black"/>
                </a:solidFill>
              </a:rPr>
              <a:t> та/</a:t>
            </a:r>
            <a:r>
              <a:rPr lang="ru-RU" sz="2600" b="1" dirty="0" err="1">
                <a:solidFill>
                  <a:prstClr val="black"/>
                </a:solidFill>
              </a:rPr>
              <a:t>або</a:t>
            </a:r>
            <a:r>
              <a:rPr lang="ru-RU" sz="2600" b="1" dirty="0">
                <a:solidFill>
                  <a:prstClr val="black"/>
                </a:solidFill>
              </a:rPr>
              <a:t> майну </a:t>
            </a:r>
            <a:r>
              <a:rPr lang="ru-RU" sz="2600" b="1" dirty="0" err="1">
                <a:solidFill>
                  <a:prstClr val="black"/>
                </a:solidFill>
              </a:rPr>
              <a:t>потерпілих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осіб</a:t>
            </a:r>
            <a:r>
              <a:rPr lang="ru-RU" sz="2600" b="1" dirty="0">
                <a:solidFill>
                  <a:prstClr val="black"/>
                </a:solidFill>
              </a:rPr>
              <a:t>.</a:t>
            </a:r>
            <a:endParaRPr lang="ru-RU" sz="2600" dirty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Страховий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випадок</a:t>
            </a:r>
            <a:endParaRPr lang="ru-RU" sz="2400" b="1" dirty="0">
              <a:solidFill>
                <a:prstClr val="white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138" y="1268760"/>
            <a:ext cx="3449282" cy="189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139" y="3166070"/>
            <a:ext cx="3449282" cy="194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063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2480" y="506955"/>
            <a:ext cx="9322651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prstClr val="black"/>
                </a:solidFill>
              </a:rPr>
              <a:t>Договір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обов’язкового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цивільно-правової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укладається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виключно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електронній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формі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дотриманням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вимог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Цивільного</a:t>
            </a:r>
            <a:r>
              <a:rPr lang="ru-RU" b="1" dirty="0">
                <a:solidFill>
                  <a:prstClr val="black"/>
                </a:solidFill>
              </a:rPr>
              <a:t> кодексу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письмової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форми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правочину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вимог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цього</a:t>
            </a:r>
            <a:r>
              <a:rPr lang="ru-RU" b="1" dirty="0">
                <a:solidFill>
                  <a:prstClr val="black"/>
                </a:solidFill>
              </a:rPr>
              <a:t> Закону та </a:t>
            </a:r>
            <a:r>
              <a:rPr lang="ru-RU" b="1" dirty="0" err="1">
                <a:solidFill>
                  <a:prstClr val="black"/>
                </a:solidFill>
              </a:rPr>
              <a:t>створюється</a:t>
            </a:r>
            <a:r>
              <a:rPr lang="ru-RU" b="1" dirty="0">
                <a:solidFill>
                  <a:prstClr val="black"/>
                </a:solidFill>
              </a:rPr>
              <a:t> у </a:t>
            </a:r>
            <a:r>
              <a:rPr lang="ru-RU" b="1" dirty="0" err="1">
                <a:solidFill>
                  <a:prstClr val="black"/>
                </a:solidFill>
              </a:rPr>
              <a:t>формі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електронного</a:t>
            </a:r>
            <a:r>
              <a:rPr lang="ru-RU" b="1" dirty="0">
                <a:solidFill>
                  <a:prstClr val="black"/>
                </a:solidFill>
              </a:rPr>
              <a:t> документа з </a:t>
            </a:r>
            <a:r>
              <a:rPr lang="ru-RU" b="1" dirty="0" err="1">
                <a:solidFill>
                  <a:prstClr val="black"/>
                </a:solidFill>
              </a:rPr>
              <a:t>дотриманням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вимог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"Про </a:t>
            </a:r>
            <a:r>
              <a:rPr lang="ru-RU" b="1" dirty="0" err="1">
                <a:solidFill>
                  <a:prstClr val="black"/>
                </a:solidFill>
              </a:rPr>
              <a:t>електронні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документи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електронний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документообіг</a:t>
            </a:r>
            <a:r>
              <a:rPr lang="ru-RU" b="1" dirty="0">
                <a:solidFill>
                  <a:prstClr val="black"/>
                </a:solidFill>
              </a:rPr>
              <a:t>" і "Про </a:t>
            </a:r>
            <a:r>
              <a:rPr lang="ru-RU" b="1" dirty="0" err="1">
                <a:solidFill>
                  <a:prstClr val="black"/>
                </a:solidFill>
              </a:rPr>
              <a:t>електронну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ідентифікацію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електронні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довірчі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послуги</a:t>
            </a:r>
            <a:r>
              <a:rPr lang="ru-RU" b="1" dirty="0">
                <a:solidFill>
                  <a:prstClr val="black"/>
                </a:solidFill>
              </a:rPr>
              <a:t>"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в порядку, </a:t>
            </a:r>
            <a:r>
              <a:rPr lang="ru-RU" b="1" dirty="0" err="1">
                <a:solidFill>
                  <a:prstClr val="black"/>
                </a:solidFill>
              </a:rPr>
              <a:t>передбаченому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електронну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комерцію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endParaRPr lang="ru-RU" sz="1000" b="1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Договір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складається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публічної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частини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якою</a:t>
            </a:r>
            <a:r>
              <a:rPr lang="ru-RU" b="1" dirty="0">
                <a:solidFill>
                  <a:prstClr val="black"/>
                </a:solidFill>
              </a:rPr>
              <a:t> є </a:t>
            </a:r>
            <a:r>
              <a:rPr lang="ru-RU" b="1" dirty="0" err="1">
                <a:solidFill>
                  <a:prstClr val="black"/>
                </a:solidFill>
              </a:rPr>
              <a:t>загальні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умови</a:t>
            </a:r>
            <a:r>
              <a:rPr lang="ru-RU" b="1" dirty="0">
                <a:solidFill>
                  <a:prstClr val="black"/>
                </a:solidFill>
              </a:rPr>
              <a:t> страхового продукту, та </a:t>
            </a:r>
            <a:r>
              <a:rPr lang="ru-RU" b="1" dirty="0" err="1">
                <a:solidFill>
                  <a:prstClr val="black"/>
                </a:solidFill>
              </a:rPr>
              <a:t>індивідуальної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частини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- страхового </a:t>
            </a:r>
            <a:r>
              <a:rPr lang="ru-RU" b="1" dirty="0" err="1">
                <a:solidFill>
                  <a:prstClr val="black"/>
                </a:solidFill>
              </a:rPr>
              <a:t>поліса</a:t>
            </a:r>
            <a:r>
              <a:rPr lang="ru-RU" b="1" dirty="0">
                <a:solidFill>
                  <a:prstClr val="black"/>
                </a:solidFill>
              </a:rPr>
              <a:t> (</a:t>
            </a:r>
            <a:r>
              <a:rPr lang="ru-RU" b="1" dirty="0" err="1">
                <a:solidFill>
                  <a:prstClr val="black"/>
                </a:solidFill>
              </a:rPr>
              <a:t>поліса</a:t>
            </a:r>
            <a:r>
              <a:rPr lang="ru-RU" b="1" dirty="0">
                <a:solidFill>
                  <a:prstClr val="black"/>
                </a:solidFill>
              </a:rPr>
              <a:t>).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500" b="1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srgbClr val="C00000"/>
                </a:solidFill>
              </a:rPr>
              <a:t>Внутрішній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договір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набирає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чинності</a:t>
            </a:r>
            <a:r>
              <a:rPr lang="ru-RU" b="1" dirty="0">
                <a:solidFill>
                  <a:srgbClr val="C00000"/>
                </a:solidFill>
              </a:rPr>
              <a:t> з </a:t>
            </a:r>
            <a:r>
              <a:rPr lang="ru-RU" b="1" dirty="0" err="1">
                <a:solidFill>
                  <a:srgbClr val="C00000"/>
                </a:solidFill>
              </a:rPr>
              <a:t>дати</a:t>
            </a:r>
            <a:r>
              <a:rPr lang="ru-RU" b="1" dirty="0">
                <a:solidFill>
                  <a:srgbClr val="C00000"/>
                </a:solidFill>
              </a:rPr>
              <a:t> і часу початку строку </a:t>
            </a:r>
            <a:r>
              <a:rPr lang="ru-RU" b="1" dirty="0" err="1">
                <a:solidFill>
                  <a:srgbClr val="C00000"/>
                </a:solidFill>
              </a:rPr>
              <a:t>його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дії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визначених</a:t>
            </a:r>
            <a:r>
              <a:rPr lang="ru-RU" b="1" dirty="0">
                <a:solidFill>
                  <a:srgbClr val="C00000"/>
                </a:solidFill>
              </a:rPr>
              <a:t> у такому </a:t>
            </a:r>
            <a:r>
              <a:rPr lang="ru-RU" b="1" dirty="0" err="1">
                <a:solidFill>
                  <a:srgbClr val="C00000"/>
                </a:solidFill>
              </a:rPr>
              <a:t>договорі</a:t>
            </a:r>
            <a:r>
              <a:rPr lang="ru-RU" b="1" dirty="0">
                <a:solidFill>
                  <a:srgbClr val="C00000"/>
                </a:solidFill>
              </a:rPr>
              <a:t>, але не </a:t>
            </a:r>
            <a:r>
              <a:rPr lang="ru-RU" b="1" dirty="0" err="1">
                <a:solidFill>
                  <a:srgbClr val="C00000"/>
                </a:solidFill>
              </a:rPr>
              <a:t>раніше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дати</a:t>
            </a:r>
            <a:r>
              <a:rPr lang="ru-RU" b="1" dirty="0">
                <a:solidFill>
                  <a:srgbClr val="C00000"/>
                </a:solidFill>
              </a:rPr>
              <a:t> і часу </a:t>
            </a:r>
            <a:r>
              <a:rPr lang="ru-RU" b="1" dirty="0" err="1">
                <a:solidFill>
                  <a:srgbClr val="C00000"/>
                </a:solidFill>
              </a:rPr>
              <a:t>внесення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запису</a:t>
            </a:r>
            <a:r>
              <a:rPr lang="ru-RU" b="1" dirty="0">
                <a:solidFill>
                  <a:srgbClr val="C00000"/>
                </a:solidFill>
              </a:rPr>
              <a:t> про </a:t>
            </a:r>
            <a:r>
              <a:rPr lang="ru-RU" b="1" dirty="0" err="1">
                <a:solidFill>
                  <a:srgbClr val="C00000"/>
                </a:solidFill>
              </a:rPr>
              <a:t>такий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договір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Єдиної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централізованої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бази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даних</a:t>
            </a:r>
            <a:r>
              <a:rPr lang="ru-RU" b="1" dirty="0">
                <a:solidFill>
                  <a:srgbClr val="C00000"/>
                </a:solidFill>
              </a:rPr>
              <a:t>, та </a:t>
            </a:r>
            <a:r>
              <a:rPr lang="ru-RU" b="1" dirty="0" err="1">
                <a:solidFill>
                  <a:srgbClr val="C00000"/>
                </a:solidFill>
              </a:rPr>
              <a:t>припиняється</a:t>
            </a:r>
            <a:r>
              <a:rPr lang="ru-RU" b="1" dirty="0">
                <a:solidFill>
                  <a:srgbClr val="C00000"/>
                </a:solidFill>
              </a:rPr>
              <a:t> о 24 </a:t>
            </a:r>
            <a:r>
              <a:rPr lang="ru-RU" b="1" dirty="0" err="1">
                <a:solidFill>
                  <a:srgbClr val="C00000"/>
                </a:solidFill>
              </a:rPr>
              <a:t>годині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дати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визначеної</a:t>
            </a:r>
            <a:r>
              <a:rPr lang="ru-RU" b="1" dirty="0">
                <a:solidFill>
                  <a:srgbClr val="C00000"/>
                </a:solidFill>
              </a:rPr>
              <a:t> таким договором як дата </a:t>
            </a:r>
            <a:r>
              <a:rPr lang="ru-RU" b="1" dirty="0" err="1">
                <a:solidFill>
                  <a:srgbClr val="C00000"/>
                </a:solidFill>
              </a:rPr>
              <a:t>припинення</a:t>
            </a:r>
            <a:r>
              <a:rPr lang="ru-RU" b="1" dirty="0">
                <a:solidFill>
                  <a:srgbClr val="C00000"/>
                </a:solidFill>
              </a:rPr>
              <a:t> строку </a:t>
            </a:r>
            <a:r>
              <a:rPr lang="ru-RU" b="1" dirty="0" err="1">
                <a:solidFill>
                  <a:srgbClr val="C00000"/>
                </a:solidFill>
              </a:rPr>
              <a:t>дії</a:t>
            </a:r>
            <a:r>
              <a:rPr lang="ru-RU" b="1" dirty="0">
                <a:solidFill>
                  <a:srgbClr val="C00000"/>
                </a:solidFill>
              </a:rPr>
              <a:t> договору</a:t>
            </a:r>
            <a:r>
              <a:rPr lang="uk-UA" b="1" dirty="0">
                <a:solidFill>
                  <a:srgbClr val="C00000"/>
                </a:solidFill>
              </a:rPr>
              <a:t>.</a:t>
            </a:r>
            <a:r>
              <a:rPr lang="uk-UA" dirty="0"/>
              <a:t> </a:t>
            </a:r>
            <a:endParaRPr lang="ru-RU" sz="1000" dirty="0"/>
          </a:p>
          <a:p>
            <a:r>
              <a:rPr lang="uk-UA" dirty="0"/>
              <a:t>Внутрішній договір страхування укладається строком на шість місяців або один рік, крім випадків:</a:t>
            </a:r>
            <a:endParaRPr lang="ru-RU" dirty="0"/>
          </a:p>
          <a:p>
            <a:r>
              <a:rPr lang="ru-RU" dirty="0"/>
              <a:t>1) ТЗ </a:t>
            </a:r>
            <a:r>
              <a:rPr lang="ru-RU" dirty="0" err="1"/>
              <a:t>незареєстрованого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 </a:t>
            </a:r>
            <a:r>
              <a:rPr lang="ru-RU" u="sng" dirty="0">
                <a:hlinkClick r:id="rId2"/>
              </a:rPr>
              <a:t>Закону </a:t>
            </a:r>
            <a:r>
              <a:rPr lang="ru-RU" u="sng" dirty="0" err="1">
                <a:hlinkClick r:id="rId2"/>
              </a:rPr>
              <a:t>України</a:t>
            </a:r>
            <a:r>
              <a:rPr lang="ru-RU" dirty="0"/>
              <a:t> "Про </a:t>
            </a:r>
            <a:r>
              <a:rPr lang="ru-RU" dirty="0" err="1"/>
              <a:t>дорожній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" - на час до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реєстрації</a:t>
            </a:r>
            <a:r>
              <a:rPr lang="ru-RU" dirty="0"/>
              <a:t>;</a:t>
            </a:r>
          </a:p>
          <a:p>
            <a:r>
              <a:rPr lang="ru-RU" dirty="0"/>
              <a:t>2) ТЗ,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перебуває</a:t>
            </a:r>
            <a:r>
              <a:rPr lang="ru-RU" dirty="0"/>
              <a:t>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зареєстрований</a:t>
            </a:r>
            <a:r>
              <a:rPr lang="ru-RU" dirty="0"/>
              <a:t> в </a:t>
            </a:r>
            <a:r>
              <a:rPr lang="ru-RU" dirty="0" err="1"/>
              <a:t>іноземній</a:t>
            </a:r>
            <a:r>
              <a:rPr lang="ru-RU" dirty="0"/>
              <a:t> </a:t>
            </a:r>
            <a:r>
              <a:rPr lang="ru-RU" dirty="0" err="1"/>
              <a:t>державі</a:t>
            </a:r>
            <a:r>
              <a:rPr lang="ru-RU" dirty="0"/>
              <a:t>, - на час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перебування</a:t>
            </a:r>
            <a:r>
              <a:rPr lang="ru-RU" dirty="0"/>
              <a:t>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</a:t>
            </a:r>
          </a:p>
          <a:p>
            <a:r>
              <a:rPr lang="uk-UA" b="1" dirty="0">
                <a:solidFill>
                  <a:srgbClr val="C00000"/>
                </a:solidFill>
              </a:rPr>
              <a:t>У цих випадках дозволяється укладання договорів від 15 днів (21 день, 1, 2, 3, 4, 5 місяців)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та строк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дії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договору</a:t>
            </a:r>
          </a:p>
        </p:txBody>
      </p:sp>
    </p:spTree>
    <p:extLst>
      <p:ext uri="{BB962C8B-B14F-4D97-AF65-F5344CB8AC3E}">
        <p14:creationId xmlns:p14="http://schemas.microsoft.com/office/powerpoint/2010/main" val="2964063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6496" y="500042"/>
            <a:ext cx="9073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Страховик </a:t>
            </a:r>
            <a:r>
              <a:rPr lang="ru-RU" b="1" dirty="0" err="1">
                <a:solidFill>
                  <a:srgbClr val="C00000"/>
                </a:solidFill>
              </a:rPr>
              <a:t>зобов’язаний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розмістити</a:t>
            </a:r>
            <a:r>
              <a:rPr lang="ru-RU" b="1" dirty="0">
                <a:solidFill>
                  <a:srgbClr val="C00000"/>
                </a:solidFill>
              </a:rPr>
              <a:t> на </a:t>
            </a:r>
            <a:r>
              <a:rPr lang="ru-RU" b="1" dirty="0" err="1">
                <a:solidFill>
                  <a:srgbClr val="C00000"/>
                </a:solidFill>
              </a:rPr>
              <a:t>своєму</a:t>
            </a:r>
            <a:r>
              <a:rPr lang="ru-RU" b="1" dirty="0">
                <a:solidFill>
                  <a:srgbClr val="C00000"/>
                </a:solidFill>
              </a:rPr>
              <a:t> веб-</a:t>
            </a:r>
            <a:r>
              <a:rPr lang="ru-RU" b="1" dirty="0" err="1">
                <a:solidFill>
                  <a:srgbClr val="C00000"/>
                </a:solidFill>
              </a:rPr>
              <a:t>сайті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перелік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відомостей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мають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істотне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значення</a:t>
            </a:r>
            <a:r>
              <a:rPr lang="ru-RU" b="1" dirty="0">
                <a:solidFill>
                  <a:srgbClr val="C00000"/>
                </a:solidFill>
              </a:rPr>
              <a:t> для </a:t>
            </a:r>
            <a:r>
              <a:rPr lang="ru-RU" b="1" dirty="0" err="1">
                <a:solidFill>
                  <a:srgbClr val="C00000"/>
                </a:solidFill>
              </a:rPr>
              <a:t>оцінки</a:t>
            </a:r>
            <a:r>
              <a:rPr lang="ru-RU" b="1" dirty="0">
                <a:solidFill>
                  <a:srgbClr val="C00000"/>
                </a:solidFill>
              </a:rPr>
              <a:t> страхового </a:t>
            </a:r>
            <a:r>
              <a:rPr lang="ru-RU" b="1" dirty="0" err="1">
                <a:solidFill>
                  <a:srgbClr val="C00000"/>
                </a:solidFill>
              </a:rPr>
              <a:t>ризику</a:t>
            </a:r>
            <a:r>
              <a:rPr lang="ru-RU" b="1" dirty="0">
                <a:solidFill>
                  <a:srgbClr val="C00000"/>
                </a:solidFill>
              </a:rPr>
              <a:t>, та/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інформації</a:t>
            </a:r>
            <a:r>
              <a:rPr lang="ru-RU" b="1" dirty="0">
                <a:solidFill>
                  <a:srgbClr val="C00000"/>
                </a:solidFill>
              </a:rPr>
              <a:t> про </a:t>
            </a:r>
            <a:r>
              <a:rPr lang="ru-RU" b="1" dirty="0" err="1">
                <a:solidFill>
                  <a:srgbClr val="C00000"/>
                </a:solidFill>
              </a:rPr>
              <a:t>інші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обставини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враховуються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під</a:t>
            </a:r>
            <a:r>
              <a:rPr lang="ru-RU" b="1" dirty="0">
                <a:solidFill>
                  <a:srgbClr val="C00000"/>
                </a:solidFill>
              </a:rPr>
              <a:t> час </a:t>
            </a:r>
            <a:r>
              <a:rPr lang="ru-RU" b="1" dirty="0" err="1">
                <a:solidFill>
                  <a:srgbClr val="C00000"/>
                </a:solidFill>
              </a:rPr>
              <a:t>визначення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розміру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премії</a:t>
            </a:r>
            <a:r>
              <a:rPr lang="ru-RU" b="1" dirty="0">
                <a:solidFill>
                  <a:srgbClr val="C00000"/>
                </a:solidFill>
              </a:rPr>
              <a:t> за договором </a:t>
            </a:r>
            <a:r>
              <a:rPr lang="ru-RU" b="1" dirty="0" err="1">
                <a:solidFill>
                  <a:srgbClr val="C00000"/>
                </a:solidFill>
              </a:rPr>
              <a:t>обов’язкового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цивільно-правової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відповідальності</a:t>
            </a:r>
            <a:r>
              <a:rPr lang="ru-RU" b="1" dirty="0">
                <a:solidFill>
                  <a:srgbClr val="C00000"/>
                </a:solidFill>
              </a:rPr>
              <a:t>.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  <a:hlinkClick r:id="rId2"/>
              </a:rPr>
              <a:t>https://bbs.ua/polis-oscpv/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err="1"/>
              <a:t>Якщо</a:t>
            </a:r>
            <a:r>
              <a:rPr lang="ru-RU" b="1" dirty="0"/>
              <a:t> особа </a:t>
            </a:r>
            <a:r>
              <a:rPr lang="ru-RU" b="1" dirty="0" err="1"/>
              <a:t>звернулася</a:t>
            </a:r>
            <a:r>
              <a:rPr lang="ru-RU" b="1" dirty="0"/>
              <a:t> за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до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посередник</a:t>
            </a:r>
            <a:r>
              <a:rPr lang="ru-RU" b="1" dirty="0"/>
              <a:t>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ознайомити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з такими </a:t>
            </a:r>
            <a:r>
              <a:rPr lang="ru-RU" b="1" dirty="0" err="1"/>
              <a:t>відомостями</a:t>
            </a:r>
            <a:r>
              <a:rPr lang="ru-RU" b="1" dirty="0"/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договору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2708920"/>
            <a:ext cx="875893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Страхова </a:t>
            </a:r>
            <a:r>
              <a:rPr lang="ru-RU" b="1" dirty="0" err="1">
                <a:solidFill>
                  <a:srgbClr val="C00000"/>
                </a:solidFill>
              </a:rPr>
              <a:t>премія</a:t>
            </a:r>
            <a:r>
              <a:rPr lang="ru-RU" b="1" dirty="0">
                <a:solidFill>
                  <a:srgbClr val="C00000"/>
                </a:solidFill>
              </a:rPr>
              <a:t> у </a:t>
            </a:r>
            <a:r>
              <a:rPr lang="ru-RU" b="1" dirty="0" err="1">
                <a:solidFill>
                  <a:srgbClr val="C00000"/>
                </a:solidFill>
              </a:rPr>
              <a:t>повному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обсязі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сплачується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під</a:t>
            </a:r>
            <a:r>
              <a:rPr lang="ru-RU" b="1" dirty="0">
                <a:solidFill>
                  <a:srgbClr val="C00000"/>
                </a:solidFill>
              </a:rPr>
              <a:t> час </a:t>
            </a:r>
            <a:r>
              <a:rPr lang="ru-RU" b="1" dirty="0" err="1">
                <a:solidFill>
                  <a:srgbClr val="C00000"/>
                </a:solidFill>
              </a:rPr>
              <a:t>укладення</a:t>
            </a:r>
            <a:r>
              <a:rPr lang="ru-RU" b="1" dirty="0">
                <a:solidFill>
                  <a:srgbClr val="C00000"/>
                </a:solidFill>
              </a:rPr>
              <a:t> договору </a:t>
            </a:r>
            <a:r>
              <a:rPr lang="ru-RU" b="1" dirty="0" err="1">
                <a:solidFill>
                  <a:srgbClr val="C00000"/>
                </a:solidFill>
              </a:rPr>
              <a:t>обов’язкового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цивільно-правової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відповідальності</a:t>
            </a:r>
            <a:r>
              <a:rPr lang="ru-RU" dirty="0"/>
              <a:t>.</a:t>
            </a:r>
            <a:endParaRPr lang="en-US" dirty="0"/>
          </a:p>
          <a:p>
            <a:endParaRPr lang="ru-RU" sz="10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/>
              <a:t>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сплати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 у </a:t>
            </a:r>
            <a:r>
              <a:rPr lang="ru-RU" b="1" dirty="0" err="1"/>
              <a:t>повному</a:t>
            </a:r>
            <a:r>
              <a:rPr lang="ru-RU" b="1" dirty="0"/>
              <a:t> </a:t>
            </a:r>
            <a:r>
              <a:rPr lang="ru-RU" b="1" dirty="0" err="1"/>
              <a:t>обсязі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endParaRPr lang="en-US" b="1" dirty="0"/>
          </a:p>
          <a:p>
            <a:r>
              <a:rPr lang="ru-RU" b="1" dirty="0"/>
              <a:t>внести до </a:t>
            </a:r>
            <a:r>
              <a:rPr lang="ru-RU" b="1" dirty="0" err="1"/>
              <a:t>Єдиної</a:t>
            </a:r>
            <a:r>
              <a:rPr lang="ru-RU" b="1" dirty="0"/>
              <a:t> </a:t>
            </a:r>
            <a:r>
              <a:rPr lang="ru-RU" b="1" dirty="0" err="1"/>
              <a:t>централізованої</a:t>
            </a:r>
            <a:r>
              <a:rPr lang="ru-RU" b="1" dirty="0"/>
              <a:t> </a:t>
            </a:r>
            <a:r>
              <a:rPr lang="ru-RU" b="1" dirty="0" err="1"/>
              <a:t>бази</a:t>
            </a:r>
            <a:r>
              <a:rPr lang="ru-RU" b="1" dirty="0"/>
              <a:t> </a:t>
            </a:r>
            <a:r>
              <a:rPr lang="ru-RU" b="1" dirty="0" err="1"/>
              <a:t>даних</a:t>
            </a:r>
            <a:r>
              <a:rPr lang="ru-RU" b="1" dirty="0"/>
              <a:t> у порядку, </a:t>
            </a:r>
            <a:r>
              <a:rPr lang="ru-RU" b="1" dirty="0" err="1"/>
              <a:t>встановленому</a:t>
            </a:r>
            <a:r>
              <a:rPr lang="ru-RU" b="1" dirty="0"/>
              <a:t> МТСБУ, </a:t>
            </a:r>
            <a:r>
              <a:rPr lang="ru-RU" b="1" dirty="0" err="1"/>
              <a:t>запис</a:t>
            </a:r>
            <a:r>
              <a:rPr lang="ru-RU" b="1" dirty="0"/>
              <a:t> про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до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укладення</a:t>
            </a:r>
            <a:r>
              <a:rPr lang="ru-RU" b="1" dirty="0"/>
              <a:t> такого договору</a:t>
            </a:r>
            <a:r>
              <a:rPr lang="ru-RU" dirty="0"/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У </a:t>
            </a:r>
            <a:r>
              <a:rPr lang="ru-RU" b="1" dirty="0" err="1">
                <a:solidFill>
                  <a:srgbClr val="C00000"/>
                </a:solidFill>
              </a:rPr>
              <a:t>разі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несплати</a:t>
            </a:r>
            <a:r>
              <a:rPr lang="ru-RU" b="1" dirty="0">
                <a:solidFill>
                  <a:srgbClr val="C00000"/>
                </a:solidFill>
              </a:rPr>
              <a:t> у </a:t>
            </a:r>
            <a:r>
              <a:rPr lang="ru-RU" b="1" dirty="0" err="1">
                <a:solidFill>
                  <a:srgbClr val="C00000"/>
                </a:solidFill>
              </a:rPr>
              <a:t>встановлений</a:t>
            </a:r>
            <a:r>
              <a:rPr lang="ru-RU" b="1" dirty="0">
                <a:solidFill>
                  <a:srgbClr val="C00000"/>
                </a:solidFill>
              </a:rPr>
              <a:t> строк 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сплати</a:t>
            </a:r>
            <a:r>
              <a:rPr lang="ru-RU" b="1" dirty="0">
                <a:solidFill>
                  <a:srgbClr val="C00000"/>
                </a:solidFill>
              </a:rPr>
              <a:t> не в </a:t>
            </a:r>
            <a:r>
              <a:rPr lang="ru-RU" b="1" dirty="0" err="1">
                <a:solidFill>
                  <a:srgbClr val="C00000"/>
                </a:solidFill>
              </a:rPr>
              <a:t>повному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обсязі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страхової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ru-RU" b="1" dirty="0" err="1">
                <a:solidFill>
                  <a:srgbClr val="C00000"/>
                </a:solidFill>
              </a:rPr>
              <a:t>премії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запис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Єдиної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централізованої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бази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даних</a:t>
            </a:r>
            <a:r>
              <a:rPr lang="ru-RU" b="1" dirty="0">
                <a:solidFill>
                  <a:srgbClr val="C00000"/>
                </a:solidFill>
              </a:rPr>
              <a:t> про </a:t>
            </a:r>
            <a:r>
              <a:rPr lang="ru-RU" b="1" dirty="0" err="1">
                <a:solidFill>
                  <a:srgbClr val="C00000"/>
                </a:solidFill>
              </a:rPr>
              <a:t>договір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обов’язкового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цивільно-правової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відповідальності</a:t>
            </a:r>
            <a:r>
              <a:rPr lang="ru-RU" b="1" dirty="0">
                <a:solidFill>
                  <a:srgbClr val="C00000"/>
                </a:solidFill>
              </a:rPr>
              <a:t> не вноситься.</a:t>
            </a:r>
            <a:endParaRPr lang="en-US" b="1" dirty="0">
              <a:solidFill>
                <a:srgbClr val="C00000"/>
              </a:solidFill>
            </a:endParaRPr>
          </a:p>
          <a:p>
            <a:endParaRPr lang="en-US" sz="1000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договору</a:t>
            </a:r>
            <a:r>
              <a:rPr lang="ru-RU" dirty="0"/>
              <a:t> </a:t>
            </a:r>
            <a:r>
              <a:rPr lang="ru-RU" b="1" dirty="0"/>
              <a:t>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не </a:t>
            </a:r>
            <a:r>
              <a:rPr lang="ru-RU" b="1" dirty="0" err="1"/>
              <a:t>пізніше</a:t>
            </a:r>
            <a:r>
              <a:rPr lang="ru-RU" b="1" dirty="0"/>
              <a:t> </a:t>
            </a:r>
            <a:r>
              <a:rPr lang="ru-RU" b="1" dirty="0" err="1"/>
              <a:t>дати</a:t>
            </a:r>
            <a:r>
              <a:rPr lang="ru-RU" b="1" dirty="0"/>
              <a:t> і часу початку строку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дії</a:t>
            </a:r>
            <a:r>
              <a:rPr lang="ru-RU" b="1" dirty="0"/>
              <a:t> </a:t>
            </a:r>
            <a:r>
              <a:rPr lang="ru-RU" b="1" dirty="0" err="1"/>
              <a:t>надіслати</a:t>
            </a:r>
            <a:r>
              <a:rPr lang="ru-RU" b="1" dirty="0"/>
              <a:t> (</a:t>
            </a:r>
            <a:r>
              <a:rPr lang="ru-RU" b="1" dirty="0" err="1"/>
              <a:t>надати</a:t>
            </a:r>
            <a:r>
              <a:rPr lang="ru-RU" b="1" dirty="0"/>
              <a:t>) </a:t>
            </a:r>
            <a:r>
              <a:rPr lang="ru-RU" b="1" dirty="0" err="1"/>
              <a:t>страхувальнику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поліс</a:t>
            </a:r>
            <a:r>
              <a:rPr lang="ru-RU" dirty="0"/>
              <a:t> у </a:t>
            </a:r>
            <a:r>
              <a:rPr lang="ru-RU" dirty="0" err="1"/>
              <a:t>спосіб</a:t>
            </a:r>
            <a:r>
              <a:rPr lang="ru-RU" dirty="0"/>
              <a:t>, </a:t>
            </a:r>
            <a:r>
              <a:rPr lang="ru-RU" dirty="0" err="1"/>
              <a:t>обраний</a:t>
            </a:r>
            <a:r>
              <a:rPr lang="ru-RU" dirty="0"/>
              <a:t> таким </a:t>
            </a:r>
            <a:r>
              <a:rPr lang="ru-RU" dirty="0" err="1"/>
              <a:t>страхувальником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запропонованих</a:t>
            </a:r>
            <a:r>
              <a:rPr lang="ru-RU" dirty="0"/>
              <a:t> страховиком, з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контактних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, </a:t>
            </a:r>
            <a:r>
              <a:rPr lang="ru-RU" dirty="0" err="1"/>
              <a:t>зазначених</a:t>
            </a:r>
            <a:r>
              <a:rPr lang="ru-RU" dirty="0"/>
              <a:t> </a:t>
            </a:r>
            <a:r>
              <a:rPr lang="ru-RU" dirty="0" err="1"/>
              <a:t>страхувальником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укладення</a:t>
            </a:r>
            <a:r>
              <a:rPr lang="ru-RU" dirty="0"/>
              <a:t> договору.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52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договору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764704"/>
            <a:ext cx="875893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У страховому </a:t>
            </a:r>
            <a:r>
              <a:rPr lang="ru-RU" b="1" dirty="0" err="1">
                <a:solidFill>
                  <a:srgbClr val="C00000"/>
                </a:solidFill>
              </a:rPr>
              <a:t>полісі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обов’язково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зазначаються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b="1" dirty="0"/>
              <a:t>1) номер договору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в </a:t>
            </a:r>
            <a:r>
              <a:rPr lang="ru-RU" b="1" dirty="0" err="1"/>
              <a:t>Єдиній</a:t>
            </a:r>
            <a:r>
              <a:rPr lang="ru-RU" b="1" dirty="0"/>
              <a:t> </a:t>
            </a:r>
            <a:r>
              <a:rPr lang="ru-RU" b="1" dirty="0" err="1"/>
              <a:t>централізованій</a:t>
            </a:r>
            <a:r>
              <a:rPr lang="ru-RU" b="1" dirty="0"/>
              <a:t> </a:t>
            </a:r>
            <a:r>
              <a:rPr lang="ru-RU" b="1" dirty="0" err="1"/>
              <a:t>базі</a:t>
            </a:r>
            <a:r>
              <a:rPr lang="ru-RU" b="1" dirty="0"/>
              <a:t> </a:t>
            </a:r>
            <a:r>
              <a:rPr lang="ru-RU" b="1" dirty="0" err="1"/>
              <a:t>даних</a:t>
            </a:r>
            <a:r>
              <a:rPr lang="ru-RU" b="1" dirty="0"/>
              <a:t>;</a:t>
            </a:r>
          </a:p>
          <a:p>
            <a:r>
              <a:rPr lang="ru-RU" b="1" dirty="0"/>
              <a:t>2) дата і час початку </a:t>
            </a:r>
            <a:r>
              <a:rPr lang="ru-RU" b="1" dirty="0" err="1"/>
              <a:t>дії</a:t>
            </a:r>
            <a:r>
              <a:rPr lang="ru-RU" b="1" dirty="0"/>
              <a:t>, строк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;</a:t>
            </a:r>
          </a:p>
          <a:p>
            <a:r>
              <a:rPr lang="ru-RU" b="1" dirty="0"/>
              <a:t>3) </a:t>
            </a:r>
            <a:r>
              <a:rPr lang="ru-RU" b="1" dirty="0" err="1"/>
              <a:t>інформація</a:t>
            </a:r>
            <a:r>
              <a:rPr lang="ru-RU" b="1" dirty="0"/>
              <a:t> про </a:t>
            </a:r>
            <a:r>
              <a:rPr lang="ru-RU" b="1" dirty="0" err="1"/>
              <a:t>страхувальника</a:t>
            </a:r>
            <a:r>
              <a:rPr lang="ru-RU" b="1" dirty="0"/>
              <a:t> та </a:t>
            </a:r>
            <a:r>
              <a:rPr lang="ru-RU" b="1" dirty="0" err="1"/>
              <a:t>забезпечений</a:t>
            </a:r>
            <a:r>
              <a:rPr lang="ru-RU" b="1" dirty="0"/>
              <a:t> </a:t>
            </a:r>
            <a:r>
              <a:rPr lang="ru-RU" b="1" dirty="0" err="1"/>
              <a:t>транспортний</a:t>
            </a:r>
            <a:r>
              <a:rPr lang="ru-RU" b="1" dirty="0"/>
              <a:t> </a:t>
            </a:r>
            <a:r>
              <a:rPr lang="ru-RU" b="1" dirty="0" err="1"/>
              <a:t>засіб</a:t>
            </a:r>
            <a:r>
              <a:rPr lang="ru-RU" b="1" dirty="0"/>
              <a:t>;</a:t>
            </a:r>
          </a:p>
          <a:p>
            <a:r>
              <a:rPr lang="ru-RU" b="1" dirty="0"/>
              <a:t>4) </a:t>
            </a:r>
            <a:r>
              <a:rPr lang="ru-RU" b="1" dirty="0" err="1"/>
              <a:t>найменування</a:t>
            </a:r>
            <a:r>
              <a:rPr lang="ru-RU" b="1" dirty="0"/>
              <a:t> страховика,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місцезнаходження</a:t>
            </a:r>
            <a:r>
              <a:rPr lang="ru-RU" b="1" dirty="0"/>
              <a:t>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поштова</a:t>
            </a:r>
            <a:r>
              <a:rPr lang="ru-RU" b="1" dirty="0"/>
              <a:t> адреса, номер телефону, адреса </a:t>
            </a:r>
            <a:r>
              <a:rPr lang="ru-RU" b="1" dirty="0" err="1"/>
              <a:t>електронної</a:t>
            </a:r>
            <a:r>
              <a:rPr lang="ru-RU" b="1" dirty="0"/>
              <a:t> </a:t>
            </a:r>
            <a:r>
              <a:rPr lang="ru-RU" b="1" dirty="0" err="1"/>
              <a:t>пошти</a:t>
            </a:r>
            <a:r>
              <a:rPr lang="ru-RU" b="1" dirty="0"/>
              <a:t> для </a:t>
            </a:r>
            <a:r>
              <a:rPr lang="ru-RU" b="1" dirty="0" err="1"/>
              <a:t>подання</a:t>
            </a:r>
            <a:r>
              <a:rPr lang="ru-RU" b="1" dirty="0"/>
              <a:t> </a:t>
            </a:r>
            <a:r>
              <a:rPr lang="ru-RU" b="1" dirty="0" err="1"/>
              <a:t>письмових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та </a:t>
            </a:r>
            <a:r>
              <a:rPr lang="ru-RU" b="1" dirty="0" err="1"/>
              <a:t>заяв</a:t>
            </a:r>
            <a:r>
              <a:rPr lang="ru-RU" b="1" dirty="0"/>
              <a:t>;</a:t>
            </a:r>
          </a:p>
          <a:p>
            <a:r>
              <a:rPr lang="ru-RU" b="1" dirty="0"/>
              <a:t>5) </a:t>
            </a:r>
            <a:r>
              <a:rPr lang="ru-RU" b="1" dirty="0" err="1"/>
              <a:t>розмір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;</a:t>
            </a:r>
          </a:p>
          <a:p>
            <a:r>
              <a:rPr lang="ru-RU" b="1" dirty="0"/>
              <a:t>6) </a:t>
            </a:r>
            <a:r>
              <a:rPr lang="ru-RU" b="1" dirty="0" err="1"/>
              <a:t>розмір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суми</a:t>
            </a:r>
            <a:r>
              <a:rPr lang="ru-RU" b="1" dirty="0"/>
              <a:t>;</a:t>
            </a:r>
          </a:p>
          <a:p>
            <a:r>
              <a:rPr lang="ru-RU" b="1" dirty="0"/>
              <a:t>7) </a:t>
            </a:r>
            <a:r>
              <a:rPr lang="ru-RU" b="1" dirty="0" err="1"/>
              <a:t>посилання</a:t>
            </a:r>
            <a:r>
              <a:rPr lang="ru-RU" b="1" dirty="0"/>
              <a:t> на </a:t>
            </a:r>
            <a:r>
              <a:rPr lang="ru-RU" b="1" dirty="0" err="1"/>
              <a:t>запис</a:t>
            </a:r>
            <a:r>
              <a:rPr lang="ru-RU" b="1" dirty="0"/>
              <a:t> про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в </a:t>
            </a:r>
            <a:r>
              <a:rPr lang="ru-RU" b="1" dirty="0" err="1"/>
              <a:t>Єдиній</a:t>
            </a:r>
            <a:r>
              <a:rPr lang="ru-RU" b="1" dirty="0"/>
              <a:t> </a:t>
            </a:r>
            <a:r>
              <a:rPr lang="ru-RU" b="1" dirty="0" err="1"/>
              <a:t>централізованій</a:t>
            </a:r>
            <a:r>
              <a:rPr lang="ru-RU" b="1" dirty="0"/>
              <a:t> </a:t>
            </a:r>
            <a:r>
              <a:rPr lang="ru-RU" b="1" dirty="0" err="1"/>
              <a:t>базі</a:t>
            </a:r>
            <a:r>
              <a:rPr lang="ru-RU" b="1" dirty="0"/>
              <a:t> </a:t>
            </a:r>
            <a:r>
              <a:rPr lang="ru-RU" b="1" dirty="0" err="1"/>
              <a:t>даних</a:t>
            </a:r>
            <a:r>
              <a:rPr lang="ru-RU" b="1" dirty="0"/>
              <a:t> про </a:t>
            </a:r>
            <a:r>
              <a:rPr lang="ru-RU" b="1" dirty="0" err="1"/>
              <a:t>такий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;</a:t>
            </a:r>
          </a:p>
          <a:p>
            <a:r>
              <a:rPr lang="ru-RU" b="1" dirty="0"/>
              <a:t>8) </a:t>
            </a:r>
            <a:r>
              <a:rPr lang="ru-RU" b="1" dirty="0" err="1"/>
              <a:t>відомості</a:t>
            </a:r>
            <a:r>
              <a:rPr lang="ru-RU" b="1" dirty="0"/>
              <a:t> про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з </a:t>
            </a:r>
            <a:r>
              <a:rPr lang="ru-RU" b="1" dirty="0" err="1"/>
              <a:t>особливостями</a:t>
            </a:r>
            <a:r>
              <a:rPr lang="ru-RU" b="1" dirty="0"/>
              <a:t>, </a:t>
            </a:r>
            <a:r>
              <a:rPr lang="ru-RU" b="1" dirty="0" err="1"/>
              <a:t>визначеними</a:t>
            </a:r>
            <a:r>
              <a:rPr lang="ru-RU" b="1" dirty="0"/>
              <a:t> </a:t>
            </a:r>
            <a:r>
              <a:rPr lang="ru-RU" b="1" dirty="0" err="1"/>
              <a:t>статтею</a:t>
            </a:r>
            <a:r>
              <a:rPr lang="ru-RU" b="1" dirty="0"/>
              <a:t> 13 </a:t>
            </a:r>
            <a:r>
              <a:rPr lang="ru-RU" b="1" dirty="0" err="1"/>
              <a:t>цього</a:t>
            </a:r>
            <a:r>
              <a:rPr lang="ru-RU" b="1" dirty="0"/>
              <a:t> Закону,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обмеження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умов </a:t>
            </a:r>
            <a:r>
              <a:rPr lang="ru-RU" b="1" dirty="0" err="1"/>
              <a:t>використання</a:t>
            </a:r>
            <a:r>
              <a:rPr lang="ru-RU" b="1" dirty="0"/>
              <a:t> </a:t>
            </a:r>
            <a:r>
              <a:rPr lang="ru-RU" b="1" dirty="0" err="1"/>
              <a:t>забезпеченого</a:t>
            </a:r>
            <a:r>
              <a:rPr lang="ru-RU" b="1" dirty="0"/>
              <a:t> транспортного </a:t>
            </a:r>
            <a:r>
              <a:rPr lang="ru-RU" b="1" dirty="0" err="1"/>
              <a:t>засобу</a:t>
            </a:r>
            <a:r>
              <a:rPr lang="ru-RU" b="1" dirty="0"/>
              <a:t> (для </a:t>
            </a:r>
            <a:r>
              <a:rPr lang="ru-RU" b="1" dirty="0" err="1"/>
              <a:t>внутрішніх</a:t>
            </a:r>
            <a:r>
              <a:rPr lang="ru-RU" b="1" dirty="0"/>
              <a:t> </a:t>
            </a:r>
            <a:r>
              <a:rPr lang="ru-RU" b="1" dirty="0" err="1"/>
              <a:t>договорів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);</a:t>
            </a:r>
          </a:p>
          <a:p>
            <a:r>
              <a:rPr lang="ru-RU" b="1" dirty="0"/>
              <a:t>9) </a:t>
            </a:r>
            <a:r>
              <a:rPr lang="ru-RU" b="1" dirty="0" err="1"/>
              <a:t>територія</a:t>
            </a:r>
            <a:r>
              <a:rPr lang="ru-RU" b="1" dirty="0"/>
              <a:t>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(для </a:t>
            </a:r>
            <a:r>
              <a:rPr lang="ru-RU" b="1" dirty="0" err="1"/>
              <a:t>міжнародного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);</a:t>
            </a:r>
          </a:p>
          <a:p>
            <a:r>
              <a:rPr lang="ru-RU" b="1" dirty="0"/>
              <a:t>10) </a:t>
            </a:r>
            <a:r>
              <a:rPr lang="ru-RU" b="1" dirty="0" err="1"/>
              <a:t>інша</a:t>
            </a:r>
            <a:r>
              <a:rPr lang="ru-RU" b="1" dirty="0"/>
              <a:t> </a:t>
            </a:r>
            <a:r>
              <a:rPr lang="ru-RU" b="1" dirty="0" err="1"/>
              <a:t>інформація</a:t>
            </a:r>
            <a:r>
              <a:rPr lang="ru-RU" b="1" dirty="0"/>
              <a:t>, </a:t>
            </a:r>
            <a:r>
              <a:rPr lang="ru-RU" b="1" dirty="0" err="1"/>
              <a:t>обов’язковість</a:t>
            </a:r>
            <a:r>
              <a:rPr lang="ru-RU" b="1" dirty="0"/>
              <a:t> </a:t>
            </a:r>
            <a:r>
              <a:rPr lang="ru-RU" b="1" dirty="0" err="1"/>
              <a:t>зазначення</a:t>
            </a:r>
            <a:r>
              <a:rPr lang="ru-RU" b="1" dirty="0"/>
              <a:t> </a:t>
            </a:r>
            <a:r>
              <a:rPr lang="ru-RU" b="1" dirty="0" err="1"/>
              <a:t>якої</a:t>
            </a:r>
            <a:r>
              <a:rPr lang="ru-RU" b="1" dirty="0"/>
              <a:t> </a:t>
            </a:r>
            <a:r>
              <a:rPr lang="ru-RU" b="1" dirty="0" err="1"/>
              <a:t>встановлено</a:t>
            </a:r>
            <a:r>
              <a:rPr lang="ru-RU" b="1" dirty="0"/>
              <a:t> МТСБУ.</a:t>
            </a:r>
          </a:p>
        </p:txBody>
      </p:sp>
    </p:spTree>
    <p:extLst>
      <p:ext uri="{BB962C8B-B14F-4D97-AF65-F5344CB8AC3E}">
        <p14:creationId xmlns:p14="http://schemas.microsoft.com/office/powerpoint/2010/main" val="918590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розміру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страхової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премії</a:t>
            </a:r>
            <a:endParaRPr lang="ru-RU" sz="2400" b="1" dirty="0">
              <a:solidFill>
                <a:prstClr val="white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764704"/>
            <a:ext cx="875893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err="1"/>
              <a:t>Розмір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 за договором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страховиком </a:t>
            </a:r>
            <a:r>
              <a:rPr lang="ru-RU" b="1" dirty="0" err="1"/>
              <a:t>самостійно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методики </a:t>
            </a:r>
            <a:r>
              <a:rPr lang="ru-RU" b="1" dirty="0" err="1"/>
              <a:t>розрахунку</a:t>
            </a:r>
            <a:r>
              <a:rPr lang="ru-RU" b="1" dirty="0"/>
              <a:t> страхового тарифу за </a:t>
            </a:r>
            <a:r>
              <a:rPr lang="ru-RU" b="1" dirty="0" err="1"/>
              <a:t>відповідним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продуктом, </a:t>
            </a:r>
            <a:r>
              <a:rPr lang="ru-RU" b="1" dirty="0" err="1"/>
              <a:t>розробленої</a:t>
            </a:r>
            <a:r>
              <a:rPr lang="ru-RU" b="1" dirty="0"/>
              <a:t> та </a:t>
            </a:r>
            <a:r>
              <a:rPr lang="ru-RU" b="1" dirty="0" err="1"/>
              <a:t>затвердженої</a:t>
            </a:r>
            <a:r>
              <a:rPr lang="ru-RU" b="1" dirty="0"/>
              <a:t> страховиком з </a:t>
            </a:r>
            <a:r>
              <a:rPr lang="ru-RU" b="1" dirty="0" err="1"/>
              <a:t>дотриманням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 у </a:t>
            </a:r>
            <a:r>
              <a:rPr lang="ru-RU" b="1" dirty="0" err="1"/>
              <a:t>сфері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у тому </a:t>
            </a:r>
            <a:r>
              <a:rPr lang="ru-RU" b="1" dirty="0" err="1"/>
              <a:t>числі</a:t>
            </a:r>
            <a:r>
              <a:rPr lang="ru-RU" b="1" dirty="0"/>
              <a:t> з </a:t>
            </a:r>
            <a:r>
              <a:rPr lang="ru-RU" b="1" dirty="0" err="1"/>
              <a:t>урахуванням</a:t>
            </a:r>
            <a:r>
              <a:rPr lang="ru-RU" b="1" dirty="0"/>
              <a:t> потреби </a:t>
            </a:r>
            <a:r>
              <a:rPr lang="ru-RU" b="1" dirty="0" err="1"/>
              <a:t>забезпечення</a:t>
            </a:r>
            <a:r>
              <a:rPr lang="ru-RU" b="1" dirty="0"/>
              <a:t> </a:t>
            </a:r>
            <a:r>
              <a:rPr lang="ru-RU" b="1" dirty="0" err="1"/>
              <a:t>виконання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платоспроможності</a:t>
            </a:r>
            <a:r>
              <a:rPr lang="ru-RU" b="1" dirty="0"/>
              <a:t> страховика, </a:t>
            </a:r>
            <a:r>
              <a:rPr lang="ru-RU" b="1" dirty="0" err="1"/>
              <a:t>формування</a:t>
            </a:r>
            <a:r>
              <a:rPr lang="ru-RU" b="1" dirty="0"/>
              <a:t> </a:t>
            </a:r>
            <a:r>
              <a:rPr lang="ru-RU" b="1" dirty="0" err="1"/>
              <a:t>гарантійних</a:t>
            </a:r>
            <a:r>
              <a:rPr lang="ru-RU" b="1" dirty="0"/>
              <a:t> </a:t>
            </a:r>
            <a:r>
              <a:rPr lang="ru-RU" b="1" dirty="0" err="1"/>
              <a:t>фондів</a:t>
            </a:r>
            <a:r>
              <a:rPr lang="ru-RU" b="1" dirty="0"/>
              <a:t> МТСБУ та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встановлених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. 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b="1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err="1">
                <a:solidFill>
                  <a:srgbClr val="FF0000"/>
                </a:solidFill>
              </a:rPr>
              <a:t>Під</a:t>
            </a:r>
            <a:r>
              <a:rPr lang="ru-RU" b="1" dirty="0">
                <a:solidFill>
                  <a:srgbClr val="FF0000"/>
                </a:solidFill>
              </a:rPr>
              <a:t> час </a:t>
            </a:r>
            <a:r>
              <a:rPr lang="ru-RU" b="1" dirty="0" err="1">
                <a:solidFill>
                  <a:srgbClr val="FF0000"/>
                </a:solidFill>
              </a:rPr>
              <a:t>визначення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розміру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премії</a:t>
            </a:r>
            <a:r>
              <a:rPr lang="ru-RU" b="1" dirty="0">
                <a:solidFill>
                  <a:srgbClr val="FF0000"/>
                </a:solidFill>
              </a:rPr>
              <a:t> страховик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враховувати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історію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дорожньо-транспортних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пригод</a:t>
            </a:r>
            <a:r>
              <a:rPr lang="ru-RU" b="1" dirty="0">
                <a:solidFill>
                  <a:srgbClr val="FF0000"/>
                </a:solidFill>
              </a:rPr>
              <a:t> з вини </a:t>
            </a:r>
            <a:r>
              <a:rPr lang="ru-RU" b="1" dirty="0" err="1">
                <a:solidFill>
                  <a:srgbClr val="FF0000"/>
                </a:solidFill>
              </a:rPr>
              <a:t>страхувальника</a:t>
            </a:r>
            <a:r>
              <a:rPr lang="ru-RU" b="1" dirty="0">
                <a:solidFill>
                  <a:srgbClr val="FF0000"/>
                </a:solidFill>
              </a:rPr>
              <a:t> та/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власника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власників</a:t>
            </a:r>
            <a:r>
              <a:rPr lang="ru-RU" b="1" dirty="0">
                <a:solidFill>
                  <a:srgbClr val="FF0000"/>
                </a:solidFill>
              </a:rPr>
              <a:t>) транспортного </a:t>
            </a:r>
            <a:r>
              <a:rPr lang="ru-RU" b="1" dirty="0" err="1">
                <a:solidFill>
                  <a:srgbClr val="FF0000"/>
                </a:solidFill>
              </a:rPr>
              <a:t>засобу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транспортних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засобів</a:t>
            </a:r>
            <a:r>
              <a:rPr lang="ru-RU" b="1" dirty="0">
                <a:solidFill>
                  <a:srgbClr val="FF0000"/>
                </a:solidFill>
              </a:rPr>
              <a:t>) за </a:t>
            </a:r>
            <a:r>
              <a:rPr lang="ru-RU" b="1" dirty="0" err="1">
                <a:solidFill>
                  <a:srgbClr val="FF0000"/>
                </a:solidFill>
              </a:rPr>
              <a:t>обов’язковим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цивільно-правової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відповідальності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b="1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/>
              <a:t>За договором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застосування</a:t>
            </a:r>
            <a:r>
              <a:rPr lang="ru-RU" b="1" dirty="0"/>
              <a:t> </a:t>
            </a:r>
            <a:r>
              <a:rPr lang="ru-RU" b="1" dirty="0" err="1"/>
              <a:t>франшизи</a:t>
            </a:r>
            <a:r>
              <a:rPr lang="ru-RU" b="1" dirty="0"/>
              <a:t> </a:t>
            </a:r>
            <a:r>
              <a:rPr lang="ru-RU" b="1" dirty="0" err="1"/>
              <a:t>забороняється</a:t>
            </a:r>
            <a:r>
              <a:rPr lang="ru-RU" b="1" dirty="0"/>
              <a:t>.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b="1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>
                <a:solidFill>
                  <a:srgbClr val="FF0000"/>
                </a:solidFill>
              </a:rPr>
              <a:t>Страхова </a:t>
            </a:r>
            <a:r>
              <a:rPr lang="ru-RU" b="1" dirty="0" err="1">
                <a:solidFill>
                  <a:srgbClr val="FF0000"/>
                </a:solidFill>
              </a:rPr>
              <a:t>премія</a:t>
            </a:r>
            <a:r>
              <a:rPr lang="ru-RU" b="1" dirty="0">
                <a:solidFill>
                  <a:srgbClr val="FF0000"/>
                </a:solidFill>
              </a:rPr>
              <a:t> за договором </a:t>
            </a:r>
            <a:r>
              <a:rPr lang="ru-RU" b="1" dirty="0" err="1">
                <a:solidFill>
                  <a:srgbClr val="FF0000"/>
                </a:solidFill>
              </a:rPr>
              <a:t>обов’язкового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цивільно-правової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відповідальності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сплачується</a:t>
            </a:r>
            <a:r>
              <a:rPr lang="ru-RU" b="1" dirty="0">
                <a:solidFill>
                  <a:srgbClr val="FF0000"/>
                </a:solidFill>
              </a:rPr>
              <a:t> одноразово у </a:t>
            </a:r>
            <a:r>
              <a:rPr lang="ru-RU" b="1" dirty="0" err="1">
                <a:solidFill>
                  <a:srgbClr val="FF0000"/>
                </a:solidFill>
              </a:rPr>
              <a:t>повному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обсязі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3298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Розміри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страхових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сум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764704"/>
            <a:ext cx="8758930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b="1" dirty="0" err="1">
                <a:solidFill>
                  <a:prstClr val="black"/>
                </a:solidFill>
              </a:rPr>
              <a:t>Розміри</a:t>
            </a:r>
            <a:r>
              <a:rPr lang="ru-RU" sz="2500" b="1" dirty="0">
                <a:solidFill>
                  <a:prstClr val="black"/>
                </a:solidFill>
              </a:rPr>
              <a:t> </a:t>
            </a:r>
            <a:r>
              <a:rPr lang="ru-RU" sz="2500" b="1" dirty="0" err="1">
                <a:solidFill>
                  <a:prstClr val="black"/>
                </a:solidFill>
              </a:rPr>
              <a:t>страхових</a:t>
            </a:r>
            <a:r>
              <a:rPr lang="ru-RU" sz="2500" b="1" dirty="0">
                <a:solidFill>
                  <a:prstClr val="black"/>
                </a:solidFill>
              </a:rPr>
              <a:t> </a:t>
            </a:r>
            <a:r>
              <a:rPr lang="ru-RU" sz="2500" b="1" dirty="0" err="1">
                <a:solidFill>
                  <a:prstClr val="black"/>
                </a:solidFill>
              </a:rPr>
              <a:t>сум</a:t>
            </a:r>
            <a:r>
              <a:rPr lang="ru-RU" sz="2500" b="1" dirty="0">
                <a:solidFill>
                  <a:prstClr val="black"/>
                </a:solidFill>
              </a:rPr>
              <a:t> за </a:t>
            </a:r>
            <a:r>
              <a:rPr lang="ru-RU" sz="2500" b="1" dirty="0" err="1">
                <a:solidFill>
                  <a:prstClr val="black"/>
                </a:solidFill>
              </a:rPr>
              <a:t>внутрішніми</a:t>
            </a:r>
            <a:r>
              <a:rPr lang="ru-RU" sz="2500" b="1" dirty="0">
                <a:solidFill>
                  <a:prstClr val="black"/>
                </a:solidFill>
              </a:rPr>
              <a:t> договорами </a:t>
            </a:r>
            <a:r>
              <a:rPr lang="ru-RU" sz="25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500" b="1" dirty="0">
                <a:solidFill>
                  <a:prstClr val="black"/>
                </a:solidFill>
              </a:rPr>
              <a:t> </a:t>
            </a:r>
            <a:r>
              <a:rPr lang="ru-RU" sz="2500" b="1" dirty="0" err="1">
                <a:solidFill>
                  <a:prstClr val="black"/>
                </a:solidFill>
              </a:rPr>
              <a:t>встановлюються</a:t>
            </a:r>
            <a:r>
              <a:rPr lang="ru-RU" sz="2500" b="1" dirty="0">
                <a:solidFill>
                  <a:prstClr val="black"/>
                </a:solidFill>
              </a:rPr>
              <a:t> :</a:t>
            </a:r>
          </a:p>
          <a:p>
            <a:pPr algn="just"/>
            <a:endParaRPr lang="ru-RU" sz="2500" b="1" dirty="0">
              <a:solidFill>
                <a:prstClr val="black"/>
              </a:solidFill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600" b="1" dirty="0">
                <a:solidFill>
                  <a:srgbClr val="FF0000"/>
                </a:solidFill>
              </a:rPr>
              <a:t>за шкоду, </a:t>
            </a:r>
            <a:r>
              <a:rPr lang="ru-RU" sz="2600" b="1" dirty="0" err="1">
                <a:solidFill>
                  <a:srgbClr val="FF0000"/>
                </a:solidFill>
              </a:rPr>
              <a:t>заподіяну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життю</a:t>
            </a:r>
            <a:r>
              <a:rPr lang="ru-RU" sz="2600" b="1" dirty="0">
                <a:solidFill>
                  <a:srgbClr val="FF0000"/>
                </a:solidFill>
              </a:rPr>
              <a:t> та </a:t>
            </a:r>
            <a:r>
              <a:rPr lang="ru-RU" sz="2600" b="1" dirty="0" err="1">
                <a:solidFill>
                  <a:srgbClr val="FF0000"/>
                </a:solidFill>
              </a:rPr>
              <a:t>здоров’ю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потерпілих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осіб</a:t>
            </a:r>
            <a:r>
              <a:rPr lang="ru-RU" sz="2600" b="1" dirty="0">
                <a:solidFill>
                  <a:srgbClr val="FF0000"/>
                </a:solidFill>
              </a:rPr>
              <a:t>:</a:t>
            </a:r>
          </a:p>
          <a:p>
            <a:pPr marL="457200" indent="-457200" algn="just">
              <a:buFontTx/>
              <a:buChar char="-"/>
            </a:pPr>
            <a:r>
              <a:rPr lang="ru-RU" sz="2600" b="1" dirty="0">
                <a:solidFill>
                  <a:srgbClr val="FF0000"/>
                </a:solidFill>
              </a:rPr>
              <a:t>500 </a:t>
            </a:r>
            <a:r>
              <a:rPr lang="ru-RU" sz="2600" b="1" dirty="0" err="1">
                <a:solidFill>
                  <a:srgbClr val="FF0000"/>
                </a:solidFill>
              </a:rPr>
              <a:t>тисяч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гривень</a:t>
            </a:r>
            <a:r>
              <a:rPr lang="ru-RU" sz="2600" b="1" dirty="0">
                <a:solidFill>
                  <a:srgbClr val="FF0000"/>
                </a:solidFill>
              </a:rPr>
              <a:t> на одну </a:t>
            </a:r>
            <a:r>
              <a:rPr lang="ru-RU" sz="2600" b="1" dirty="0" err="1">
                <a:solidFill>
                  <a:srgbClr val="FF0000"/>
                </a:solidFill>
              </a:rPr>
              <a:t>потерпілу</a:t>
            </a:r>
            <a:r>
              <a:rPr lang="ru-RU" sz="2600" b="1" dirty="0">
                <a:solidFill>
                  <a:srgbClr val="FF0000"/>
                </a:solidFill>
              </a:rPr>
              <a:t> особу та                      5 </a:t>
            </a:r>
            <a:r>
              <a:rPr lang="ru-RU" sz="2600" b="1" dirty="0" err="1">
                <a:solidFill>
                  <a:srgbClr val="FF0000"/>
                </a:solidFill>
              </a:rPr>
              <a:t>мільйонів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гривень</a:t>
            </a:r>
            <a:r>
              <a:rPr lang="ru-RU" sz="2600" b="1" dirty="0">
                <a:solidFill>
                  <a:srgbClr val="FF0000"/>
                </a:solidFill>
              </a:rPr>
              <a:t> на один </a:t>
            </a:r>
            <a:r>
              <a:rPr lang="ru-RU" sz="2600" b="1" dirty="0" err="1">
                <a:solidFill>
                  <a:srgbClr val="FF0000"/>
                </a:solidFill>
              </a:rPr>
              <a:t>страховий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випадок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незалежно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від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кількості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потерпілих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осіб</a:t>
            </a:r>
            <a:r>
              <a:rPr lang="ru-RU" sz="2600" b="1" dirty="0">
                <a:solidFill>
                  <a:srgbClr val="FF0000"/>
                </a:solidFill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ru-RU" sz="2600" b="1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600" b="1" dirty="0">
                <a:solidFill>
                  <a:prstClr val="black"/>
                </a:solidFill>
              </a:rPr>
              <a:t>за шкоду, </a:t>
            </a:r>
            <a:r>
              <a:rPr lang="ru-RU" sz="2600" b="1" dirty="0" err="1">
                <a:solidFill>
                  <a:prstClr val="black"/>
                </a:solidFill>
              </a:rPr>
              <a:t>заподіяну</a:t>
            </a:r>
            <a:r>
              <a:rPr lang="ru-RU" sz="2600" b="1" dirty="0">
                <a:solidFill>
                  <a:prstClr val="black"/>
                </a:solidFill>
              </a:rPr>
              <a:t> майну </a:t>
            </a:r>
            <a:r>
              <a:rPr lang="ru-RU" sz="2600" b="1" dirty="0" err="1">
                <a:solidFill>
                  <a:prstClr val="black"/>
                </a:solidFill>
              </a:rPr>
              <a:t>потерпілих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осіб</a:t>
            </a:r>
            <a:r>
              <a:rPr lang="ru-RU" sz="2600" b="1" dirty="0">
                <a:solidFill>
                  <a:prstClr val="black"/>
                </a:solidFill>
              </a:rPr>
              <a:t>:</a:t>
            </a:r>
          </a:p>
          <a:p>
            <a:pPr marL="457200" indent="-457200" algn="just">
              <a:buFontTx/>
              <a:buChar char="-"/>
            </a:pPr>
            <a:r>
              <a:rPr lang="ru-RU" sz="2600" b="1" dirty="0">
                <a:solidFill>
                  <a:prstClr val="black"/>
                </a:solidFill>
              </a:rPr>
              <a:t>250 </a:t>
            </a:r>
            <a:r>
              <a:rPr lang="ru-RU" sz="2600" b="1" dirty="0" err="1">
                <a:solidFill>
                  <a:prstClr val="black"/>
                </a:solidFill>
              </a:rPr>
              <a:t>тисяч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гривень</a:t>
            </a:r>
            <a:r>
              <a:rPr lang="ru-RU" sz="2600" b="1" dirty="0">
                <a:solidFill>
                  <a:prstClr val="black"/>
                </a:solidFill>
              </a:rPr>
              <a:t> на одну </a:t>
            </a:r>
            <a:r>
              <a:rPr lang="ru-RU" sz="2600" b="1" dirty="0" err="1">
                <a:solidFill>
                  <a:prstClr val="black"/>
                </a:solidFill>
              </a:rPr>
              <a:t>потерпілу</a:t>
            </a:r>
            <a:r>
              <a:rPr lang="ru-RU" sz="2600" b="1" dirty="0">
                <a:solidFill>
                  <a:prstClr val="black"/>
                </a:solidFill>
              </a:rPr>
              <a:t> особу та                1,25 </a:t>
            </a:r>
            <a:r>
              <a:rPr lang="ru-RU" sz="2600" b="1" dirty="0" err="1">
                <a:solidFill>
                  <a:prstClr val="black"/>
                </a:solidFill>
              </a:rPr>
              <a:t>мільйона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гривень</a:t>
            </a:r>
            <a:r>
              <a:rPr lang="ru-RU" sz="2600" b="1" dirty="0">
                <a:solidFill>
                  <a:prstClr val="black"/>
                </a:solidFill>
              </a:rPr>
              <a:t> на один </a:t>
            </a:r>
            <a:r>
              <a:rPr lang="ru-RU" sz="2600" b="1" dirty="0" err="1">
                <a:solidFill>
                  <a:prstClr val="black"/>
                </a:solidFill>
              </a:rPr>
              <a:t>страховий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випадок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незалежно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від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кількості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потерпілих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осіб</a:t>
            </a:r>
            <a:r>
              <a:rPr lang="ru-RU" sz="2600" b="1" dirty="0">
                <a:solidFill>
                  <a:prstClr val="black"/>
                </a:solidFill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2600" b="1" dirty="0">
              <a:solidFill>
                <a:prstClr val="black"/>
              </a:solidFill>
            </a:endParaRPr>
          </a:p>
          <a:p>
            <a:pPr algn="ctr"/>
            <a:r>
              <a:rPr lang="uk-UA" sz="2600" b="1" dirty="0">
                <a:solidFill>
                  <a:prstClr val="black"/>
                </a:solidFill>
              </a:rPr>
              <a:t>   </a:t>
            </a:r>
            <a:r>
              <a:rPr lang="uk-UA" sz="2600" b="1" dirty="0">
                <a:solidFill>
                  <a:srgbClr val="C00000"/>
                </a:solidFill>
              </a:rPr>
              <a:t>!!! </a:t>
            </a:r>
            <a:r>
              <a:rPr lang="uk-UA" sz="2600" b="1" dirty="0" err="1">
                <a:solidFill>
                  <a:srgbClr val="C00000"/>
                </a:solidFill>
              </a:rPr>
              <a:t>Франшиза</a:t>
            </a:r>
            <a:r>
              <a:rPr lang="uk-UA" sz="2600" b="1" dirty="0">
                <a:solidFill>
                  <a:srgbClr val="C00000"/>
                </a:solidFill>
              </a:rPr>
              <a:t> – не застосовується !!!</a:t>
            </a:r>
            <a:endParaRPr lang="ru-RU" sz="2600" b="1" dirty="0">
              <a:solidFill>
                <a:srgbClr val="C00000"/>
              </a:solidFill>
            </a:endParaRPr>
          </a:p>
          <a:p>
            <a:pPr marL="457200" indent="-457200" algn="just">
              <a:buFontTx/>
              <a:buChar char="-"/>
            </a:pPr>
            <a:endParaRPr lang="ru-RU" sz="2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777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18575</TotalTime>
  <Words>1775</Words>
  <Application>Microsoft Office PowerPoint</Application>
  <PresentationFormat>Аркуш A4 (210x297 мм)</PresentationFormat>
  <Paragraphs>134</Paragraphs>
  <Slides>15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741</cp:revision>
  <dcterms:created xsi:type="dcterms:W3CDTF">2015-01-26T12:29:32Z</dcterms:created>
  <dcterms:modified xsi:type="dcterms:W3CDTF">2025-09-23T08:20:10Z</dcterms:modified>
</cp:coreProperties>
</file>